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handoutMasterIdLst>
    <p:handoutMasterId r:id="rId12"/>
  </p:handoutMasterIdLst>
  <p:sldIdLst>
    <p:sldId id="1301" r:id="rId2"/>
    <p:sldId id="1267" r:id="rId3"/>
    <p:sldId id="1255" r:id="rId4"/>
    <p:sldId id="1285" r:id="rId5"/>
    <p:sldId id="1284" r:id="rId6"/>
    <p:sldId id="1254" r:id="rId7"/>
    <p:sldId id="716" r:id="rId8"/>
    <p:sldId id="1256" r:id="rId9"/>
    <p:sldId id="1302" r:id="rId10"/>
  </p:sldIdLst>
  <p:sldSz cx="9144000" cy="6858000" type="screen4x3"/>
  <p:notesSz cx="7315200" cy="9601200"/>
  <p:defaultTextStyle>
    <a:defPPr>
      <a:defRPr lang="en-US"/>
    </a:defPPr>
    <a:lvl1pPr marL="0" algn="l" defTabSz="456791" rtl="0" eaLnBrk="1" latinLnBrk="0" hangingPunct="1">
      <a:defRPr sz="18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SON, JORDAN L Capt USAF AFPC AFPC/DPFFP" initials="SJLCUAA" lastIdx="13" clrIdx="0">
    <p:extLst>
      <p:ext uri="{19B8F6BF-5375-455C-9EA6-DF929625EA0E}">
        <p15:presenceInfo xmlns:p15="http://schemas.microsoft.com/office/powerpoint/2012/main" userId="S-1-5-21-1271409858-1095883707-2794662393-4163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46"/>
    <a:srgbClr val="339900"/>
    <a:srgbClr val="489E3F"/>
    <a:srgbClr val="00CD00"/>
    <a:srgbClr val="DBEE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07" autoAdjust="0"/>
    <p:restoredTop sz="53038" autoAdjust="0"/>
  </p:normalViewPr>
  <p:slideViewPr>
    <p:cSldViewPr snapToGrid="0" snapToObjects="1">
      <p:cViewPr varScale="1">
        <p:scale>
          <a:sx n="38" d="100"/>
          <a:sy n="38" d="100"/>
        </p:scale>
        <p:origin x="1302" y="42"/>
      </p:cViewPr>
      <p:guideLst>
        <p:guide orient="horz" pos="2160"/>
        <p:guide pos="2880"/>
      </p:guideLst>
    </p:cSldViewPr>
  </p:slideViewPr>
  <p:outlineViewPr>
    <p:cViewPr>
      <p:scale>
        <a:sx n="33" d="100"/>
        <a:sy n="33" d="100"/>
      </p:scale>
      <p:origin x="0" y="14832"/>
    </p:cViewPr>
  </p:outlineViewPr>
  <p:notesTextViewPr>
    <p:cViewPr>
      <p:scale>
        <a:sx n="100" d="100"/>
        <a:sy n="100" d="100"/>
      </p:scale>
      <p:origin x="0" y="0"/>
    </p:cViewPr>
  </p:notesTextViewPr>
  <p:sorterViewPr>
    <p:cViewPr>
      <p:scale>
        <a:sx n="66" d="100"/>
        <a:sy n="66" d="100"/>
      </p:scale>
      <p:origin x="0" y="27760"/>
    </p:cViewPr>
  </p:sorterViewPr>
  <p:notesViewPr>
    <p:cSldViewPr snapToGrid="0" snapToObjects="1">
      <p:cViewPr>
        <p:scale>
          <a:sx n="100" d="100"/>
          <a:sy n="100" d="100"/>
        </p:scale>
        <p:origin x="1640" y="-7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dirty="0"/>
              <a:t>(c) TechWerks 2015</a:t>
            </a: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2146BD92-CDB7-F84E-ADDD-DE982E8948C8}" type="slidenum">
              <a:rPr lang="en-US" smtClean="0"/>
              <a:pPr/>
              <a:t>‹#›</a:t>
            </a:fld>
            <a:endParaRPr lang="en-US" dirty="0"/>
          </a:p>
        </p:txBody>
      </p:sp>
    </p:spTree>
    <p:extLst>
      <p:ext uri="{BB962C8B-B14F-4D97-AF65-F5344CB8AC3E}">
        <p14:creationId xmlns:p14="http://schemas.microsoft.com/office/powerpoint/2010/main" val="41108973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44475" y="187325"/>
            <a:ext cx="3543300" cy="2659063"/>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216181" y="2994067"/>
            <a:ext cx="3600250" cy="6411553"/>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B05526C-738D-AB45-8E3C-942B59565119}" type="slidenum">
              <a:rPr lang="en-US" smtClean="0"/>
              <a:pPr/>
              <a:t>‹#›</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855302746"/>
              </p:ext>
            </p:extLst>
          </p:nvPr>
        </p:nvGraphicFramePr>
        <p:xfrm>
          <a:off x="4143588" y="186690"/>
          <a:ext cx="2853936" cy="8932784"/>
        </p:xfrm>
        <a:graphic>
          <a:graphicData uri="http://schemas.openxmlformats.org/drawingml/2006/table">
            <a:tbl>
              <a:tblPr firstRow="1" bandRow="1">
                <a:tableStyleId>{5C22544A-7EE6-4342-B048-85BDC9FD1C3A}</a:tableStyleId>
              </a:tblPr>
              <a:tblGrid>
                <a:gridCol w="2853936">
                  <a:extLst>
                    <a:ext uri="{9D8B030D-6E8A-4147-A177-3AD203B41FA5}">
                      <a16:colId xmlns:a16="http://schemas.microsoft.com/office/drawing/2014/main" val="20000"/>
                    </a:ext>
                  </a:extLst>
                </a:gridCol>
              </a:tblGrid>
              <a:tr h="8932784">
                <a:tc>
                  <a:txBody>
                    <a:bodyPr/>
                    <a:lstStyle/>
                    <a:p>
                      <a:r>
                        <a:rPr lang="en-US" sz="1300" dirty="0">
                          <a:solidFill>
                            <a:schemeClr val="tx1"/>
                          </a:solidFill>
                          <a:latin typeface="Cambria"/>
                          <a:cs typeface="Cambria"/>
                        </a:rPr>
                        <a:t>Trainer Notes</a:t>
                      </a:r>
                      <a:r>
                        <a:rPr lang="en-US" sz="1300" baseline="0" dirty="0">
                          <a:solidFill>
                            <a:schemeClr val="tx1"/>
                          </a:solidFill>
                          <a:latin typeface="Cambria"/>
                          <a:cs typeface="Cambria"/>
                        </a:rPr>
                        <a:t>:</a:t>
                      </a:r>
                      <a:endParaRPr lang="en-US" sz="1300" dirty="0">
                        <a:solidFill>
                          <a:schemeClr val="tx1"/>
                        </a:solidFill>
                        <a:latin typeface="Cambria"/>
                        <a:cs typeface="Cambria"/>
                      </a:endParaRPr>
                    </a:p>
                  </a:txBody>
                  <a:tcPr marL="97536" marR="97536" marT="48006" marB="48006">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77885971"/>
      </p:ext>
    </p:extLst>
  </p:cSld>
  <p:clrMap bg1="lt1" tx1="dk1" bg2="lt2" tx2="dk2" accent1="accent1" accent2="accent2" accent3="accent3" accent4="accent4" accent5="accent5" accent6="accent6" hlink="hlink" folHlink="folHlink"/>
  <p:hf hdr="0" dt="0"/>
  <p:notesStyle>
    <a:lvl1pPr marL="0" algn="l" defTabSz="456791" rtl="0" eaLnBrk="1" latinLnBrk="0" hangingPunct="1">
      <a:defRPr sz="1100" kern="1200">
        <a:solidFill>
          <a:schemeClr val="tx1"/>
        </a:solidFill>
        <a:latin typeface="+mn-lt"/>
        <a:ea typeface="+mn-ea"/>
        <a:cs typeface="+mn-cs"/>
      </a:defRPr>
    </a:lvl1pPr>
    <a:lvl2pPr marL="456791" algn="l" defTabSz="456791" rtl="0" eaLnBrk="1" latinLnBrk="0" hangingPunct="1">
      <a:defRPr sz="1100" kern="1200">
        <a:solidFill>
          <a:schemeClr val="tx1"/>
        </a:solidFill>
        <a:latin typeface="+mn-lt"/>
        <a:ea typeface="+mn-ea"/>
        <a:cs typeface="+mn-cs"/>
      </a:defRPr>
    </a:lvl2pPr>
    <a:lvl3pPr marL="913586" algn="l" defTabSz="456791" rtl="0" eaLnBrk="1" latinLnBrk="0" hangingPunct="1">
      <a:defRPr sz="1100" kern="1200">
        <a:solidFill>
          <a:schemeClr val="tx1"/>
        </a:solidFill>
        <a:latin typeface="+mn-lt"/>
        <a:ea typeface="+mn-ea"/>
        <a:cs typeface="+mn-cs"/>
      </a:defRPr>
    </a:lvl3pPr>
    <a:lvl4pPr marL="1370375" algn="l" defTabSz="456791" rtl="0" eaLnBrk="1" latinLnBrk="0" hangingPunct="1">
      <a:defRPr sz="1100" kern="1200">
        <a:solidFill>
          <a:schemeClr val="tx1"/>
        </a:solidFill>
        <a:latin typeface="+mn-lt"/>
        <a:ea typeface="+mn-ea"/>
        <a:cs typeface="+mn-cs"/>
      </a:defRPr>
    </a:lvl4pPr>
    <a:lvl5pPr marL="1827170" algn="l" defTabSz="456791" rtl="0" eaLnBrk="1" latinLnBrk="0" hangingPunct="1">
      <a:defRPr sz="1100" kern="1200">
        <a:solidFill>
          <a:schemeClr val="tx1"/>
        </a:solidFill>
        <a:latin typeface="+mn-lt"/>
        <a:ea typeface="+mn-ea"/>
        <a:cs typeface="+mn-cs"/>
      </a:defRPr>
    </a:lvl5pPr>
    <a:lvl6pPr marL="2283964" algn="l" defTabSz="456791" rtl="0" eaLnBrk="1" latinLnBrk="0" hangingPunct="1">
      <a:defRPr sz="1200" kern="1200">
        <a:solidFill>
          <a:schemeClr val="tx1"/>
        </a:solidFill>
        <a:latin typeface="+mn-lt"/>
        <a:ea typeface="+mn-ea"/>
        <a:cs typeface="+mn-cs"/>
      </a:defRPr>
    </a:lvl6pPr>
    <a:lvl7pPr marL="2740758" algn="l" defTabSz="456791" rtl="0" eaLnBrk="1" latinLnBrk="0" hangingPunct="1">
      <a:defRPr sz="1200" kern="1200">
        <a:solidFill>
          <a:schemeClr val="tx1"/>
        </a:solidFill>
        <a:latin typeface="+mn-lt"/>
        <a:ea typeface="+mn-ea"/>
        <a:cs typeface="+mn-cs"/>
      </a:defRPr>
    </a:lvl7pPr>
    <a:lvl8pPr marL="3197549" algn="l" defTabSz="456791" rtl="0" eaLnBrk="1" latinLnBrk="0" hangingPunct="1">
      <a:defRPr sz="1200" kern="1200">
        <a:solidFill>
          <a:schemeClr val="tx1"/>
        </a:solidFill>
        <a:latin typeface="+mn-lt"/>
        <a:ea typeface="+mn-ea"/>
        <a:cs typeface="+mn-cs"/>
      </a:defRPr>
    </a:lvl8pPr>
    <a:lvl9pPr marL="3654343" algn="l" defTabSz="4567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F9F91CC-7122-AD4D-928F-7B633393AB5A}"/>
              </a:ext>
            </a:extLst>
          </p:cNvPr>
          <p:cNvSpPr>
            <a:spLocks noGrp="1"/>
          </p:cNvSpPr>
          <p:nvPr>
            <p:ph type="body" idx="1"/>
          </p:nvPr>
        </p:nvSpPr>
        <p:spPr/>
        <p:txBody>
          <a:bodyPr/>
          <a:lstStyle/>
          <a:p>
            <a:pPr marL="0" indent="0">
              <a:buFont typeface="Arial" panose="020B0604020202020204" pitchFamily="34" charset="0"/>
              <a:buNone/>
            </a:pPr>
            <a:r>
              <a:rPr lang="en-US" b="1" dirty="0"/>
              <a:t>Facilitated Discussion:</a:t>
            </a:r>
          </a:p>
          <a:p>
            <a:pPr marL="0" indent="0">
              <a:buFont typeface="Arial" panose="020B0604020202020204" pitchFamily="34" charset="0"/>
              <a:buNone/>
            </a:pPr>
            <a:r>
              <a:rPr lang="en-US" dirty="0"/>
              <a:t>Ask participants: </a:t>
            </a:r>
          </a:p>
          <a:p>
            <a:pPr marL="171450" indent="-171450">
              <a:buFont typeface="Arial" panose="020B0604020202020204" pitchFamily="34" charset="0"/>
              <a:buChar char="•"/>
            </a:pPr>
            <a:r>
              <a:rPr lang="en-US" dirty="0"/>
              <a:t>What do you think of when you hear the word resilience?  </a:t>
            </a:r>
          </a:p>
          <a:p>
            <a:pPr marL="171450" indent="-171450">
              <a:buFont typeface="Arial" panose="020B0604020202020204" pitchFamily="34" charset="0"/>
              <a:buChar char="•"/>
            </a:pPr>
            <a:r>
              <a:rPr lang="en-US" dirty="0"/>
              <a:t>Write these responses on a whiteboard or writing pad, if available.</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Note to trainer: </a:t>
            </a:r>
          </a:p>
          <a:p>
            <a:pPr marL="0" indent="0">
              <a:buFont typeface="Arial" panose="020B0604020202020204" pitchFamily="34" charset="0"/>
              <a:buNone/>
            </a:pPr>
            <a:r>
              <a:rPr lang="en-US" dirty="0"/>
              <a:t>If participants are quiet, give them time and let there be some silence until participants provide some responses.  It is important to give them a chance to respond and set the tone that the training will require participation.</a:t>
            </a:r>
          </a:p>
          <a:p>
            <a:endParaRPr lang="en-US" dirty="0"/>
          </a:p>
        </p:txBody>
      </p:sp>
      <p:sp>
        <p:nvSpPr>
          <p:cNvPr id="3" name="Slide Number Placeholder 3">
            <a:extLst>
              <a:ext uri="{FF2B5EF4-FFF2-40B4-BE49-F238E27FC236}">
                <a16:creationId xmlns:a16="http://schemas.microsoft.com/office/drawing/2014/main" id="{0A40DE39-EFCF-A341-AD29-25C9707C32DC}"/>
              </a:ext>
            </a:extLst>
          </p:cNvPr>
          <p:cNvSpPr txBox="1">
            <a:spLocks/>
          </p:cNvSpPr>
          <p:nvPr/>
        </p:nvSpPr>
        <p:spPr>
          <a:xfrm>
            <a:off x="4143587" y="9119474"/>
            <a:ext cx="3169920" cy="480060"/>
          </a:xfrm>
          <a:prstGeom prst="rect">
            <a:avLst/>
          </a:prstGeom>
        </p:spPr>
        <p:txBody>
          <a:bodyPr vert="horz" lIns="96661" tIns="48331" rIns="96661" bIns="48331" rtlCol="0" anchor="b"/>
          <a:lstStyle>
            <a:defPPr>
              <a:defRPr lang="en-US"/>
            </a:defPPr>
            <a:lvl1pPr marL="0" algn="r" defTabSz="456791" rtl="0" eaLnBrk="1" latinLnBrk="0" hangingPunct="1">
              <a:defRPr sz="13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a:lstStyle>
          <a:p>
            <a:fld id="{EB05526C-738D-AB45-8E3C-942B59565119}" type="slidenum">
              <a:rPr lang="en-US" smtClean="0"/>
              <a:pPr/>
              <a:t>2</a:t>
            </a:fld>
            <a:endParaRPr lang="en-US" dirty="0"/>
          </a:p>
        </p:txBody>
      </p:sp>
      <p:pic>
        <p:nvPicPr>
          <p:cNvPr id="4" name="Picture 3">
            <a:extLst>
              <a:ext uri="{FF2B5EF4-FFF2-40B4-BE49-F238E27FC236}">
                <a16:creationId xmlns:a16="http://schemas.microsoft.com/office/drawing/2014/main" id="{D54A19E5-5215-6043-B4D9-3B2FCA46F4F0}"/>
              </a:ext>
            </a:extLst>
          </p:cNvPr>
          <p:cNvPicPr>
            <a:picLocks noChangeAspect="1"/>
          </p:cNvPicPr>
          <p:nvPr/>
        </p:nvPicPr>
        <p:blipFill>
          <a:blip r:embed="rId3"/>
          <a:stretch>
            <a:fillRect/>
          </a:stretch>
        </p:blipFill>
        <p:spPr>
          <a:xfrm>
            <a:off x="304753" y="198652"/>
            <a:ext cx="3511678" cy="2633758"/>
          </a:xfrm>
          <a:prstGeom prst="rect">
            <a:avLst/>
          </a:prstGeom>
          <a:ln>
            <a:solidFill>
              <a:schemeClr val="tx1"/>
            </a:solidFill>
          </a:ln>
        </p:spPr>
      </p:pic>
    </p:spTree>
    <p:extLst>
      <p:ext uri="{BB962C8B-B14F-4D97-AF65-F5344CB8AC3E}">
        <p14:creationId xmlns:p14="http://schemas.microsoft.com/office/powerpoint/2010/main" val="676198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Note to Trainer: </a:t>
            </a:r>
          </a:p>
          <a:p>
            <a:pPr marL="171450" indent="-171450">
              <a:buFont typeface="Arial" panose="020B0604020202020204" pitchFamily="34" charset="0"/>
              <a:buChar char="•"/>
            </a:pPr>
            <a:r>
              <a:rPr lang="en-US" dirty="0"/>
              <a:t>Be sure to also cover what resilience is not-–it is a larger construct than just bouncing back from adversity, or being happy.  It also isn’t a personality trait—meaning, you are either resilient or you are not.  People can be more or less resilient depending on the situation they are in.</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Instructions to Participants:</a:t>
            </a:r>
            <a:endParaRPr lang="en-US" dirty="0"/>
          </a:p>
          <a:p>
            <a:pPr marL="171450" indent="-171450">
              <a:buFont typeface="Arial" panose="020B0604020202020204" pitchFamily="34" charset="0"/>
              <a:buChar char="•"/>
            </a:pPr>
            <a:r>
              <a:rPr lang="en-US" dirty="0"/>
              <a:t>Resilience is the ability to adapt and recover after adversity or stress.  It is also the ability to maintain performance when facing change.</a:t>
            </a:r>
          </a:p>
          <a:p>
            <a:pPr marL="171450" indent="-171450">
              <a:buFont typeface="Arial" panose="020B0604020202020204" pitchFamily="34" charset="0"/>
              <a:buChar char="•"/>
            </a:pPr>
            <a:r>
              <a:rPr lang="en-US" dirty="0"/>
              <a:t>Resilience is recovering from both major and minor stressors.  Research suggests that it is the day-to-day stressors that can actually compromise our performance even more so than major stressful events.</a:t>
            </a:r>
          </a:p>
          <a:p>
            <a:pPr marL="171450" indent="-171450">
              <a:buFont typeface="Arial" panose="020B0604020202020204" pitchFamily="34" charset="0"/>
              <a:buChar char="•"/>
            </a:pPr>
            <a:r>
              <a:rPr lang="en-US" dirty="0"/>
              <a:t>Resilience is also larger than just dealing with stress.  Resilient people also have a strong sense of wellbeing and purpose.  They feel connected to a personal mission or sense of purpose.</a:t>
            </a:r>
          </a:p>
          <a:p>
            <a:pPr marL="171450" indent="-171450">
              <a:buFont typeface="Arial" panose="020B0604020202020204" pitchFamily="34" charset="0"/>
              <a:buChar char="•"/>
            </a:pPr>
            <a:r>
              <a:rPr lang="en-US" dirty="0"/>
              <a:t>Resilient people also have resources that help them when needed—whether those are friends or family members who can provide support, or the ability to draw on their strengths when needed.</a:t>
            </a:r>
          </a:p>
          <a:p>
            <a:endParaRPr lang="en-US" dirty="0"/>
          </a:p>
          <a:p>
            <a:pPr marL="171450" indent="-171450">
              <a:buFont typeface="Arial" panose="020B0604020202020204" pitchFamily="34" charset="0"/>
              <a:buChar char="•"/>
            </a:pPr>
            <a:r>
              <a:rPr lang="en-US" dirty="0"/>
              <a:t>Resilience is not:</a:t>
            </a:r>
          </a:p>
          <a:p>
            <a:pPr marL="628241" lvl="1" indent="-171450">
              <a:buFont typeface="Arial" panose="020B0604020202020204" pitchFamily="34" charset="0"/>
              <a:buChar char="•"/>
            </a:pPr>
            <a:r>
              <a:rPr lang="en-US" b="1" dirty="0"/>
              <a:t>Only</a:t>
            </a:r>
            <a:r>
              <a:rPr lang="en-US" dirty="0"/>
              <a:t> focused on trauma or adversity (e.g., “bouncing back” in the face of trauma)</a:t>
            </a:r>
          </a:p>
          <a:p>
            <a:pPr marL="628241" lvl="1" indent="-171450">
              <a:buFont typeface="Arial" panose="020B0604020202020204" pitchFamily="34" charset="0"/>
              <a:buChar char="•"/>
            </a:pPr>
            <a:r>
              <a:rPr lang="en-US" dirty="0"/>
              <a:t>Being happy</a:t>
            </a:r>
          </a:p>
          <a:p>
            <a:pPr marL="628241" lvl="1" indent="-171450">
              <a:buFont typeface="Arial" panose="020B0604020202020204" pitchFamily="34" charset="0"/>
              <a:buChar char="•"/>
            </a:pPr>
            <a:r>
              <a:rPr lang="en-US" dirty="0"/>
              <a:t>Something either you have or you don’t.  You can be professional resilient but feel less resilient in your personal relationships.  Or, you can go through some times in your life where you feel less resilient than other periods.</a:t>
            </a:r>
          </a:p>
          <a:p>
            <a:pPr marL="628241" lvl="1" indent="-171450">
              <a:buFont typeface="Arial" panose="020B0604020202020204" pitchFamily="34" charset="0"/>
              <a:buChar char="•"/>
            </a:pPr>
            <a:r>
              <a:rPr lang="en-US" dirty="0"/>
              <a:t>It is also not just a social activity.</a:t>
            </a:r>
          </a:p>
          <a:p>
            <a:endParaRPr lang="en-US" dirty="0"/>
          </a:p>
        </p:txBody>
      </p:sp>
      <p:sp>
        <p:nvSpPr>
          <p:cNvPr id="4" name="Slide Number Placeholder 3"/>
          <p:cNvSpPr>
            <a:spLocks noGrp="1"/>
          </p:cNvSpPr>
          <p:nvPr>
            <p:ph type="sldNum" sz="quarter" idx="10"/>
          </p:nvPr>
        </p:nvSpPr>
        <p:spPr/>
        <p:txBody>
          <a:bodyPr/>
          <a:lstStyle/>
          <a:p>
            <a:r>
              <a:rPr lang="en-US" dirty="0"/>
              <a:t> </a:t>
            </a:r>
            <a:fld id="{EB05526C-738D-AB45-8E3C-942B59565119}" type="slidenum">
              <a:rPr lang="en-US" smtClean="0"/>
              <a:pPr/>
              <a:t>3</a:t>
            </a:fld>
            <a:endParaRPr lang="en-US" dirty="0"/>
          </a:p>
        </p:txBody>
      </p:sp>
    </p:spTree>
    <p:extLst>
      <p:ext uri="{BB962C8B-B14F-4D97-AF65-F5344CB8AC3E}">
        <p14:creationId xmlns:p14="http://schemas.microsoft.com/office/powerpoint/2010/main" val="267310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to Participants</a:t>
            </a:r>
          </a:p>
          <a:p>
            <a:pPr marL="171450" indent="-171450">
              <a:buFont typeface="Arial" panose="020B0604020202020204" pitchFamily="34" charset="0"/>
              <a:buChar char="•"/>
            </a:pPr>
            <a:r>
              <a:rPr lang="en-US" dirty="0"/>
              <a:t>Research has shown that resilience matters for our performance and health.  Compared to non-resilient people:</a:t>
            </a:r>
          </a:p>
          <a:p>
            <a:pPr marL="171450" indent="-171450">
              <a:buFont typeface="Arial" panose="020B0604020202020204" pitchFamily="34" charset="0"/>
              <a:buChar char="•"/>
            </a:pPr>
            <a:endParaRPr lang="en-US" dirty="0"/>
          </a:p>
          <a:p>
            <a:pPr marL="171450" marR="0" lvl="0" indent="-171450" algn="l" defTabSz="456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Resilient people perform better.  They are better able to adapt to change and recover from stress.  They are also better equipped to respond to new opportunities or risks.  They are better at communicating and are rated by others as strong team players </a:t>
            </a:r>
            <a:r>
              <a:rPr lang="en-US" i="1" dirty="0"/>
              <a:t>and </a:t>
            </a:r>
            <a:r>
              <a:rPr lang="en-US" i="0" dirty="0"/>
              <a:t>leaders</a:t>
            </a:r>
            <a:r>
              <a:rPr lang="en-US" dirty="0"/>
              <a:t>. Resilient leaders are more open to feedback from members of their team, more valued by members of the team, and more skilled at reaching consensus.  They perform better in a variety of areas, including creativity, academic achievement, and decision-making.</a:t>
            </a:r>
          </a:p>
          <a:p>
            <a:pPr marL="171450" marR="0" lvl="0" indent="-171450" algn="l" defTabSz="4567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icomoonjill" pitchFamily="2" charset="2"/>
            </a:endParaRPr>
          </a:p>
          <a:p>
            <a:pPr marL="171450" marR="0" lvl="0" indent="-171450" algn="l" defTabSz="456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People higher in resilience are healthier compared to people lower in resilience.  They get better sleep and have healthier immune functioning, meaning they recover from a cold or injury more quickly.</a:t>
            </a:r>
          </a:p>
          <a:p>
            <a:endParaRPr lang="en-US" b="1" dirty="0"/>
          </a:p>
        </p:txBody>
      </p:sp>
      <p:sp>
        <p:nvSpPr>
          <p:cNvPr id="4" name="Slide Number Placeholder 3"/>
          <p:cNvSpPr>
            <a:spLocks noGrp="1"/>
          </p:cNvSpPr>
          <p:nvPr>
            <p:ph type="sldNum" sz="quarter" idx="5"/>
          </p:nvPr>
        </p:nvSpPr>
        <p:spPr/>
        <p:txBody>
          <a:bodyPr/>
          <a:lstStyle/>
          <a:p>
            <a:fld id="{EB05526C-738D-AB45-8E3C-942B59565119}" type="slidenum">
              <a:rPr lang="en-US" smtClean="0"/>
              <a:pPr/>
              <a:t>4</a:t>
            </a:fld>
            <a:endParaRPr lang="en-US" dirty="0"/>
          </a:p>
        </p:txBody>
      </p:sp>
    </p:spTree>
    <p:extLst>
      <p:ext uri="{BB962C8B-B14F-4D97-AF65-F5344CB8AC3E}">
        <p14:creationId xmlns:p14="http://schemas.microsoft.com/office/powerpoint/2010/main" val="4021106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791" rtl="0" eaLnBrk="1" fontAlgn="auto" latinLnBrk="0" hangingPunct="1">
              <a:lnSpc>
                <a:spcPct val="100000"/>
              </a:lnSpc>
              <a:spcBef>
                <a:spcPts val="0"/>
              </a:spcBef>
              <a:spcAft>
                <a:spcPts val="0"/>
              </a:spcAft>
              <a:buClrTx/>
              <a:buSzTx/>
              <a:buFontTx/>
              <a:buNone/>
              <a:tabLst/>
              <a:defRPr/>
            </a:pPr>
            <a:r>
              <a:rPr lang="en-US" b="1" dirty="0"/>
              <a:t>Instructions to Participants</a:t>
            </a:r>
          </a:p>
          <a:p>
            <a:pPr marL="171450" indent="-171450">
              <a:buFont typeface="Arial" panose="020B0604020202020204" pitchFamily="34" charset="0"/>
              <a:buChar char="•"/>
            </a:pPr>
            <a:r>
              <a:rPr lang="en-US" dirty="0"/>
              <a:t>Resilient people also experience less problematic issues.  They are less likely to be affected by stress symptoms, disengagement, and burnout.  They are also less likely to be cynical or pessimistic.</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they have lower blood pressure than non-resilient people.</a:t>
            </a:r>
          </a:p>
          <a:p>
            <a:pPr marL="171450" indent="-171450">
              <a:buFont typeface="Arial" panose="020B0604020202020204" pitchFamily="34" charset="0"/>
              <a:buChar char="•"/>
            </a:pPr>
            <a:r>
              <a:rPr lang="en-US" dirty="0"/>
              <a:t>The benefits of resilience are clear and supported by science.</a:t>
            </a:r>
          </a:p>
        </p:txBody>
      </p:sp>
      <p:sp>
        <p:nvSpPr>
          <p:cNvPr id="4" name="Slide Number Placeholder 3"/>
          <p:cNvSpPr>
            <a:spLocks noGrp="1"/>
          </p:cNvSpPr>
          <p:nvPr>
            <p:ph type="sldNum" sz="quarter" idx="5"/>
          </p:nvPr>
        </p:nvSpPr>
        <p:spPr/>
        <p:txBody>
          <a:bodyPr/>
          <a:lstStyle/>
          <a:p>
            <a:fld id="{EB05526C-738D-AB45-8E3C-942B59565119}" type="slidenum">
              <a:rPr lang="en-US" smtClean="0"/>
              <a:pPr/>
              <a:t>5</a:t>
            </a:fld>
            <a:endParaRPr lang="en-US" dirty="0"/>
          </a:p>
        </p:txBody>
      </p:sp>
    </p:spTree>
    <p:extLst>
      <p:ext uri="{BB962C8B-B14F-4D97-AF65-F5344CB8AC3E}">
        <p14:creationId xmlns:p14="http://schemas.microsoft.com/office/powerpoint/2010/main" val="525067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to Participants:</a:t>
            </a:r>
          </a:p>
          <a:p>
            <a:pPr marL="171450" marR="0" lvl="0" indent="-171450" algn="l" defTabSz="4567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Why does the Air Force have resilience training? To stay physically fit, we train our bodies with physical training.  Your mind is also like a muscle, and the skills you have to help it perform better, the stronger it becomes.   Learning and using resilience skills is like training for your mind.</a:t>
            </a:r>
          </a:p>
          <a:p>
            <a:pPr marL="171450" indent="-171450">
              <a:buFont typeface="Arial" panose="020B0604020202020204" pitchFamily="34" charset="0"/>
              <a:buChar char="•"/>
            </a:pPr>
            <a:r>
              <a:rPr lang="en-US" b="0" dirty="0"/>
              <a:t>And, just like an effective physical training program that includes different skills to accomplish different goals—cardio, strength training, good nutrition—resilience training includes multiple tools designed to help you be mentally prepared and improve your personal and professional performance. </a:t>
            </a: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6</a:t>
            </a:fld>
            <a:endParaRPr lang="en-US" dirty="0"/>
          </a:p>
        </p:txBody>
      </p:sp>
    </p:spTree>
    <p:extLst>
      <p:ext uri="{BB962C8B-B14F-4D97-AF65-F5344CB8AC3E}">
        <p14:creationId xmlns:p14="http://schemas.microsoft.com/office/powerpoint/2010/main" val="4120626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791" rtl="0" eaLnBrk="1" fontAlgn="auto" latinLnBrk="0" hangingPunct="1">
              <a:lnSpc>
                <a:spcPct val="100000"/>
              </a:lnSpc>
              <a:spcBef>
                <a:spcPts val="0"/>
              </a:spcBef>
              <a:spcAft>
                <a:spcPts val="0"/>
              </a:spcAft>
              <a:buClrTx/>
              <a:buSzTx/>
              <a:buFontTx/>
              <a:buNone/>
              <a:tabLst/>
              <a:defRPr/>
            </a:pPr>
            <a:r>
              <a:rPr lang="en-US" b="1" dirty="0"/>
              <a:t>Instructions to Participants</a:t>
            </a:r>
          </a:p>
          <a:p>
            <a:pPr marL="171450" indent="-171450">
              <a:buFont typeface="Arial" panose="020B0604020202020204" pitchFamily="34" charset="0"/>
              <a:buChar char="•"/>
            </a:pPr>
            <a:r>
              <a:rPr lang="en-US" dirty="0"/>
              <a:t>The good news is that resilience can be learned. Our goal is to shift the resilience and performance curve for everyone.  No matter where you start (or how well you perform), there is always room for growth.  </a:t>
            </a:r>
          </a:p>
        </p:txBody>
      </p:sp>
    </p:spTree>
    <p:extLst>
      <p:ext uri="{BB962C8B-B14F-4D97-AF65-F5344CB8AC3E}">
        <p14:creationId xmlns:p14="http://schemas.microsoft.com/office/powerpoint/2010/main" val="694462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to Trainer:</a:t>
            </a:r>
          </a:p>
          <a:p>
            <a:r>
              <a:rPr lang="en-US" dirty="0"/>
              <a:t>This Overview is for the FTAC 8-hour course.  These modules (and skills) can be trained individually, although some skills do build on each other (e.g., Balance Your Thinking builds on Reframe).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B05526C-738D-AB45-8E3C-942B59565119}" type="slidenum">
              <a:rPr lang="en-US" smtClean="0"/>
              <a:pPr/>
              <a:t>8</a:t>
            </a:fld>
            <a:endParaRPr lang="en-US" dirty="0"/>
          </a:p>
        </p:txBody>
      </p:sp>
    </p:spTree>
    <p:extLst>
      <p:ext uri="{BB962C8B-B14F-4D97-AF65-F5344CB8AC3E}">
        <p14:creationId xmlns:p14="http://schemas.microsoft.com/office/powerpoint/2010/main" val="3131856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1A818B-49B5-7A46-A10F-2B3150EF4B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16" t="12977" r="19216" b="16903"/>
          <a:stretch/>
        </p:blipFill>
        <p:spPr>
          <a:xfrm>
            <a:off x="3108360" y="4306163"/>
            <a:ext cx="2961766" cy="2096532"/>
          </a:xfrm>
          <a:prstGeom prst="rect">
            <a:avLst/>
          </a:prstGeom>
        </p:spPr>
      </p:pic>
      <p:sp>
        <p:nvSpPr>
          <p:cNvPr id="6" name="TextBox 5">
            <a:extLst>
              <a:ext uri="{FF2B5EF4-FFF2-40B4-BE49-F238E27FC236}">
                <a16:creationId xmlns:a16="http://schemas.microsoft.com/office/drawing/2014/main" id="{817DB5B5-9DCE-AF4A-99CB-FC631237C8AA}"/>
              </a:ext>
            </a:extLst>
          </p:cNvPr>
          <p:cNvSpPr txBox="1"/>
          <p:nvPr userDrawn="1"/>
        </p:nvSpPr>
        <p:spPr>
          <a:xfrm>
            <a:off x="2938719" y="1339121"/>
            <a:ext cx="3301047" cy="369332"/>
          </a:xfrm>
          <a:prstGeom prst="rect">
            <a:avLst/>
          </a:prstGeom>
          <a:solidFill>
            <a:srgbClr val="003046"/>
          </a:solidFill>
        </p:spPr>
        <p:txBody>
          <a:bodyPr wrap="square" rtlCol="0" anchor="ctr">
            <a:spAutoFit/>
          </a:bodyPr>
          <a:lstStyle/>
          <a:p>
            <a:pPr algn="ctr"/>
            <a:r>
              <a:rPr lang="en-US" b="1" i="0" dirty="0">
                <a:solidFill>
                  <a:schemeClr val="bg2"/>
                </a:solidFill>
                <a:latin typeface="Avenir Black" panose="02000503020000020003" pitchFamily="2" charset="0"/>
              </a:rPr>
              <a:t>SKILL</a:t>
            </a:r>
          </a:p>
        </p:txBody>
      </p:sp>
    </p:spTree>
    <p:extLst>
      <p:ext uri="{BB962C8B-B14F-4D97-AF65-F5344CB8AC3E}">
        <p14:creationId xmlns:p14="http://schemas.microsoft.com/office/powerpoint/2010/main" val="229731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10"/>
            <a:ext cx="3008313" cy="4691063"/>
          </a:xfrm>
        </p:spPr>
        <p:txBody>
          <a:bodyPr/>
          <a:lstStyle>
            <a:lvl1pPr marL="0" indent="0">
              <a:buNone/>
              <a:defRPr sz="1400"/>
            </a:lvl1pPr>
            <a:lvl2pPr marL="456791" indent="0">
              <a:buNone/>
              <a:defRPr sz="1200"/>
            </a:lvl2pPr>
            <a:lvl3pPr marL="913586" indent="0">
              <a:buNone/>
              <a:defRPr sz="1000"/>
            </a:lvl3pPr>
            <a:lvl4pPr marL="1370375" indent="0">
              <a:buNone/>
              <a:defRPr sz="900"/>
            </a:lvl4pPr>
            <a:lvl5pPr marL="1827170" indent="0">
              <a:buNone/>
              <a:defRPr sz="900"/>
            </a:lvl5pPr>
            <a:lvl6pPr marL="2283964" indent="0">
              <a:buNone/>
              <a:defRPr sz="900"/>
            </a:lvl6pPr>
            <a:lvl7pPr marL="2740758" indent="0">
              <a:buNone/>
              <a:defRPr sz="900"/>
            </a:lvl7pPr>
            <a:lvl8pPr marL="3197549" indent="0">
              <a:buNone/>
              <a:defRPr sz="900"/>
            </a:lvl8pPr>
            <a:lvl9pPr marL="36543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509D5B-8E5F-E243-9644-A109F21E6BC7}" type="datetime1">
              <a:rPr lang="en-US" smtClean="0"/>
              <a:t>5/6/2019</a:t>
            </a:fld>
            <a:endParaRPr lang="en-US" dirty="0"/>
          </a:p>
        </p:txBody>
      </p:sp>
      <p:sp>
        <p:nvSpPr>
          <p:cNvPr id="6" name="Footer Placeholder 5"/>
          <p:cNvSpPr>
            <a:spLocks noGrp="1"/>
          </p:cNvSpPr>
          <p:nvPr>
            <p:ph type="ftr" sz="quarter" idx="11"/>
          </p:nvPr>
        </p:nvSpPr>
        <p:spPr/>
        <p:txBody>
          <a:bodyPr/>
          <a:lstStyle/>
          <a:p>
            <a:r>
              <a:rPr lang="en-US" dirty="0"/>
              <a:t>@ TechWerks 2015</a:t>
            </a:r>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98451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91" indent="0">
              <a:buNone/>
              <a:defRPr sz="2800"/>
            </a:lvl2pPr>
            <a:lvl3pPr marL="913586" indent="0">
              <a:buNone/>
              <a:defRPr sz="2400"/>
            </a:lvl3pPr>
            <a:lvl4pPr marL="1370375" indent="0">
              <a:buNone/>
              <a:defRPr sz="2000"/>
            </a:lvl4pPr>
            <a:lvl5pPr marL="1827170" indent="0">
              <a:buNone/>
              <a:defRPr sz="2000"/>
            </a:lvl5pPr>
            <a:lvl6pPr marL="2283964" indent="0">
              <a:buNone/>
              <a:defRPr sz="2000"/>
            </a:lvl6pPr>
            <a:lvl7pPr marL="2740758" indent="0">
              <a:buNone/>
              <a:defRPr sz="2000"/>
            </a:lvl7pPr>
            <a:lvl8pPr marL="3197549" indent="0">
              <a:buNone/>
              <a:defRPr sz="2000"/>
            </a:lvl8pPr>
            <a:lvl9pPr marL="3654343" indent="0">
              <a:buNone/>
              <a:defRPr sz="2000"/>
            </a:lvl9pPr>
          </a:lstStyle>
          <a:p>
            <a:endParaRPr lang="en-US" dirty="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6791" indent="0">
              <a:buNone/>
              <a:defRPr sz="1200"/>
            </a:lvl2pPr>
            <a:lvl3pPr marL="913586" indent="0">
              <a:buNone/>
              <a:defRPr sz="1000"/>
            </a:lvl3pPr>
            <a:lvl4pPr marL="1370375" indent="0">
              <a:buNone/>
              <a:defRPr sz="900"/>
            </a:lvl4pPr>
            <a:lvl5pPr marL="1827170" indent="0">
              <a:buNone/>
              <a:defRPr sz="900"/>
            </a:lvl5pPr>
            <a:lvl6pPr marL="2283964" indent="0">
              <a:buNone/>
              <a:defRPr sz="900"/>
            </a:lvl6pPr>
            <a:lvl7pPr marL="2740758" indent="0">
              <a:buNone/>
              <a:defRPr sz="900"/>
            </a:lvl7pPr>
            <a:lvl8pPr marL="3197549" indent="0">
              <a:buNone/>
              <a:defRPr sz="900"/>
            </a:lvl8pPr>
            <a:lvl9pPr marL="36543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D22DA0-BFD8-9240-A86B-9C263495BC5A}" type="datetime1">
              <a:rPr lang="en-US" smtClean="0"/>
              <a:t>5/6/2019</a:t>
            </a:fld>
            <a:endParaRPr lang="en-US" dirty="0"/>
          </a:p>
        </p:txBody>
      </p:sp>
      <p:sp>
        <p:nvSpPr>
          <p:cNvPr id="6" name="Footer Placeholder 5"/>
          <p:cNvSpPr>
            <a:spLocks noGrp="1"/>
          </p:cNvSpPr>
          <p:nvPr>
            <p:ph type="ftr" sz="quarter" idx="11"/>
          </p:nvPr>
        </p:nvSpPr>
        <p:spPr/>
        <p:txBody>
          <a:bodyPr/>
          <a:lstStyle/>
          <a:p>
            <a:r>
              <a:rPr lang="en-US" dirty="0"/>
              <a:t>@ TechWerks 2015</a:t>
            </a:r>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104587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6C51C6-15C4-F644-A114-9166B7CFB549}" type="datetime1">
              <a:rPr lang="en-US" smtClean="0"/>
              <a:t>5/6/2019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102134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3D9447-9A15-2546-894D-CD80C03846B6}" type="datetime1">
              <a:rPr lang="en-US" smtClean="0"/>
              <a:t>5/6/2019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620057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69" y="1151930"/>
            <a:ext cx="7358063" cy="2321719"/>
          </a:xfrm>
          <a:prstGeom prst="rect">
            <a:avLst/>
          </a:prstGeom>
        </p:spPr>
        <p:txBody>
          <a:bodyPr anchor="b"/>
          <a:lstStyle/>
          <a:p>
            <a:r>
              <a:rPr dirty="0"/>
              <a:t>Title Text</a:t>
            </a:r>
          </a:p>
        </p:txBody>
      </p:sp>
      <p:sp>
        <p:nvSpPr>
          <p:cNvPr id="12" name="Body Level One…"/>
          <p:cNvSpPr txBox="1">
            <a:spLocks noGrp="1"/>
          </p:cNvSpPr>
          <p:nvPr>
            <p:ph type="body" sz="quarter" idx="1"/>
          </p:nvPr>
        </p:nvSpPr>
        <p:spPr>
          <a:xfrm>
            <a:off x="892969" y="3545086"/>
            <a:ext cx="7358063" cy="794742"/>
          </a:xfrm>
          <a:prstGeom prst="rect">
            <a:avLst/>
          </a:prstGeom>
        </p:spPr>
        <p:txBody>
          <a:bodyPr anchor="t"/>
          <a:lstStyle>
            <a:lvl1pPr marL="0" indent="0" algn="ctr">
              <a:spcBef>
                <a:spcPts val="0"/>
              </a:spcBef>
              <a:buSzTx/>
              <a:buNone/>
              <a:defRPr sz="2601"/>
            </a:lvl1pPr>
            <a:lvl2pPr marL="0" indent="160729" algn="ctr">
              <a:spcBef>
                <a:spcPts val="0"/>
              </a:spcBef>
              <a:buSzTx/>
              <a:buNone/>
              <a:defRPr sz="2601"/>
            </a:lvl2pPr>
            <a:lvl3pPr marL="0" indent="321457" algn="ctr">
              <a:spcBef>
                <a:spcPts val="0"/>
              </a:spcBef>
              <a:buSzTx/>
              <a:buNone/>
              <a:defRPr sz="2601"/>
            </a:lvl3pPr>
            <a:lvl4pPr marL="0" indent="482186" algn="ctr">
              <a:spcBef>
                <a:spcPts val="0"/>
              </a:spcBef>
              <a:buSzTx/>
              <a:buNone/>
              <a:defRPr sz="2601"/>
            </a:lvl4pPr>
            <a:lvl5pPr marL="0" indent="642915"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t>‹#›</a:t>
            </a:fld>
            <a:endParaRPr dirty="0"/>
          </a:p>
        </p:txBody>
      </p:sp>
    </p:spTree>
    <p:extLst>
      <p:ext uri="{BB962C8B-B14F-4D97-AF65-F5344CB8AC3E}">
        <p14:creationId xmlns:p14="http://schemas.microsoft.com/office/powerpoint/2010/main" val="6107097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atin typeface="Garamond" charset="0"/>
                <a:ea typeface="Garamond" charset="0"/>
                <a:cs typeface="Garamond" charset="0"/>
              </a:defRPr>
            </a:lvl1pPr>
            <a:lvl2pPr>
              <a:defRPr b="0" i="0">
                <a:latin typeface="Garamond" charset="0"/>
                <a:ea typeface="Garamond" charset="0"/>
                <a:cs typeface="Garamond" charset="0"/>
              </a:defRPr>
            </a:lvl2pPr>
            <a:lvl3pPr>
              <a:defRPr b="0" i="0">
                <a:latin typeface="Garamond" charset="0"/>
                <a:ea typeface="Garamond" charset="0"/>
                <a:cs typeface="Garamond" charset="0"/>
              </a:defRPr>
            </a:lvl3pPr>
            <a:lvl4pPr>
              <a:defRPr b="0" i="0">
                <a:latin typeface="Garamond" charset="0"/>
                <a:ea typeface="Garamond" charset="0"/>
                <a:cs typeface="Garamond" charset="0"/>
              </a:defRPr>
            </a:lvl4pPr>
            <a:lvl5pPr>
              <a:defRPr b="0" i="0">
                <a:latin typeface="Garamond" charset="0"/>
                <a:ea typeface="Garamond" charset="0"/>
                <a:cs typeface="Garamon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0E6477-D797-0D46-A432-9199282C04EC}" type="datetime1">
              <a:rPr lang="en-US" smtClean="0"/>
              <a:t>5/6/2019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93967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6791" indent="0">
              <a:buNone/>
              <a:defRPr sz="1800">
                <a:solidFill>
                  <a:schemeClr val="tx1">
                    <a:tint val="75000"/>
                  </a:schemeClr>
                </a:solidFill>
              </a:defRPr>
            </a:lvl2pPr>
            <a:lvl3pPr marL="913586" indent="0">
              <a:buNone/>
              <a:defRPr sz="1600">
                <a:solidFill>
                  <a:schemeClr val="tx1">
                    <a:tint val="75000"/>
                  </a:schemeClr>
                </a:solidFill>
              </a:defRPr>
            </a:lvl3pPr>
            <a:lvl4pPr marL="1370375" indent="0">
              <a:buNone/>
              <a:defRPr sz="1400">
                <a:solidFill>
                  <a:schemeClr val="tx1">
                    <a:tint val="75000"/>
                  </a:schemeClr>
                </a:solidFill>
              </a:defRPr>
            </a:lvl4pPr>
            <a:lvl5pPr marL="1827170" indent="0">
              <a:buNone/>
              <a:defRPr sz="1400">
                <a:solidFill>
                  <a:schemeClr val="tx1">
                    <a:tint val="75000"/>
                  </a:schemeClr>
                </a:solidFill>
              </a:defRPr>
            </a:lvl5pPr>
            <a:lvl6pPr marL="2283964" indent="0">
              <a:buNone/>
              <a:defRPr sz="1400">
                <a:solidFill>
                  <a:schemeClr val="tx1">
                    <a:tint val="75000"/>
                  </a:schemeClr>
                </a:solidFill>
              </a:defRPr>
            </a:lvl6pPr>
            <a:lvl7pPr marL="2740758" indent="0">
              <a:buNone/>
              <a:defRPr sz="1400">
                <a:solidFill>
                  <a:schemeClr val="tx1">
                    <a:tint val="75000"/>
                  </a:schemeClr>
                </a:solidFill>
              </a:defRPr>
            </a:lvl7pPr>
            <a:lvl8pPr marL="3197549" indent="0">
              <a:buNone/>
              <a:defRPr sz="1400">
                <a:solidFill>
                  <a:schemeClr val="tx1">
                    <a:tint val="75000"/>
                  </a:schemeClr>
                </a:solidFill>
              </a:defRPr>
            </a:lvl8pPr>
            <a:lvl9pPr marL="365434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F932D-1703-7140-B73D-494176D39EFE}" type="datetime1">
              <a:rPr lang="en-US" smtClean="0"/>
              <a:t>5/6/2019</a:t>
            </a:fld>
            <a:endParaRPr lang="en-US" dirty="0"/>
          </a:p>
        </p:txBody>
      </p:sp>
      <p:sp>
        <p:nvSpPr>
          <p:cNvPr id="5" name="Footer Placeholder 4"/>
          <p:cNvSpPr>
            <a:spLocks noGrp="1"/>
          </p:cNvSpPr>
          <p:nvPr>
            <p:ph type="ftr" sz="quarter" idx="11"/>
          </p:nvPr>
        </p:nvSpPr>
        <p:spPr/>
        <p:txBody>
          <a:bodyPr/>
          <a:lstStyle/>
          <a:p>
            <a:r>
              <a:rPr lang="en-US" dirty="0"/>
              <a:t>@ TechWerks 2015</a:t>
            </a:r>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141496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877D55-D321-6D4D-ACC8-4E1FEC876C7E}" type="datetime1">
              <a:rPr lang="en-US" smtClean="0"/>
              <a:t>5/6/2019</a:t>
            </a:fld>
            <a:endParaRPr lang="en-US" dirty="0"/>
          </a:p>
        </p:txBody>
      </p:sp>
      <p:sp>
        <p:nvSpPr>
          <p:cNvPr id="6" name="Footer Placeholder 5"/>
          <p:cNvSpPr>
            <a:spLocks noGrp="1"/>
          </p:cNvSpPr>
          <p:nvPr>
            <p:ph type="ftr" sz="quarter" idx="11"/>
          </p:nvPr>
        </p:nvSpPr>
        <p:spPr/>
        <p:txBody>
          <a:bodyPr/>
          <a:lstStyle/>
          <a:p>
            <a:r>
              <a:rPr lang="en-US" dirty="0"/>
              <a:t>@ TechWerks 2015</a:t>
            </a:r>
          </a:p>
        </p:txBody>
      </p:sp>
      <p:sp>
        <p:nvSpPr>
          <p:cNvPr id="7" name="Slide Number Placeholder 6"/>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047470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400" b="1"/>
            </a:lvl1pPr>
            <a:lvl2pPr marL="456791" indent="0">
              <a:buNone/>
              <a:defRPr sz="2000" b="1"/>
            </a:lvl2pPr>
            <a:lvl3pPr marL="913586" indent="0">
              <a:buNone/>
              <a:defRPr sz="1800" b="1"/>
            </a:lvl3pPr>
            <a:lvl4pPr marL="1370375" indent="0">
              <a:buNone/>
              <a:defRPr sz="1600" b="1"/>
            </a:lvl4pPr>
            <a:lvl5pPr marL="1827170" indent="0">
              <a:buNone/>
              <a:defRPr sz="1600" b="1"/>
            </a:lvl5pPr>
            <a:lvl6pPr marL="2283964" indent="0">
              <a:buNone/>
              <a:defRPr sz="1600" b="1"/>
            </a:lvl6pPr>
            <a:lvl7pPr marL="2740758" indent="0">
              <a:buNone/>
              <a:defRPr sz="1600" b="1"/>
            </a:lvl7pPr>
            <a:lvl8pPr marL="3197549" indent="0">
              <a:buNone/>
              <a:defRPr sz="1600" b="1"/>
            </a:lvl8pPr>
            <a:lvl9pPr marL="36543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7"/>
            <a:ext cx="4041775" cy="639762"/>
          </a:xfrm>
        </p:spPr>
        <p:txBody>
          <a:bodyPr anchor="b"/>
          <a:lstStyle>
            <a:lvl1pPr marL="0" indent="0">
              <a:buNone/>
              <a:defRPr sz="2400" b="1"/>
            </a:lvl1pPr>
            <a:lvl2pPr marL="456791" indent="0">
              <a:buNone/>
              <a:defRPr sz="2000" b="1"/>
            </a:lvl2pPr>
            <a:lvl3pPr marL="913586" indent="0">
              <a:buNone/>
              <a:defRPr sz="1800" b="1"/>
            </a:lvl3pPr>
            <a:lvl4pPr marL="1370375" indent="0">
              <a:buNone/>
              <a:defRPr sz="1600" b="1"/>
            </a:lvl4pPr>
            <a:lvl5pPr marL="1827170" indent="0">
              <a:buNone/>
              <a:defRPr sz="1600" b="1"/>
            </a:lvl5pPr>
            <a:lvl6pPr marL="2283964" indent="0">
              <a:buNone/>
              <a:defRPr sz="1600" b="1"/>
            </a:lvl6pPr>
            <a:lvl7pPr marL="2740758" indent="0">
              <a:buNone/>
              <a:defRPr sz="1600" b="1"/>
            </a:lvl7pPr>
            <a:lvl8pPr marL="3197549" indent="0">
              <a:buNone/>
              <a:defRPr sz="1600" b="1"/>
            </a:lvl8pPr>
            <a:lvl9pPr marL="36543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A4F6E7-8BD1-6E42-AF01-61D98660EA31}" type="datetime1">
              <a:rPr lang="en-US" smtClean="0"/>
              <a:t>5/6/2019</a:t>
            </a:fld>
            <a:endParaRPr lang="en-US" dirty="0"/>
          </a:p>
        </p:txBody>
      </p:sp>
      <p:sp>
        <p:nvSpPr>
          <p:cNvPr id="8" name="Footer Placeholder 7"/>
          <p:cNvSpPr>
            <a:spLocks noGrp="1"/>
          </p:cNvSpPr>
          <p:nvPr>
            <p:ph type="ftr" sz="quarter" idx="11"/>
          </p:nvPr>
        </p:nvSpPr>
        <p:spPr/>
        <p:txBody>
          <a:bodyPr/>
          <a:lstStyle/>
          <a:p>
            <a:r>
              <a:rPr lang="en-US" dirty="0"/>
              <a:t>@ TechWerks 2015</a:t>
            </a:r>
          </a:p>
        </p:txBody>
      </p:sp>
      <p:sp>
        <p:nvSpPr>
          <p:cNvPr id="9" name="Slide Number Placeholder 8"/>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042493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0024C7-42AE-E647-A954-977FAFB58D02}" type="datetime1">
              <a:rPr lang="en-US" smtClean="0"/>
              <a:t>5/6/2019</a:t>
            </a:fld>
            <a:endParaRPr lang="en-US" dirty="0"/>
          </a:p>
        </p:txBody>
      </p:sp>
      <p:sp>
        <p:nvSpPr>
          <p:cNvPr id="4" name="Footer Placeholder 3"/>
          <p:cNvSpPr>
            <a:spLocks noGrp="1"/>
          </p:cNvSpPr>
          <p:nvPr>
            <p:ph type="ftr" sz="quarter" idx="11"/>
          </p:nvPr>
        </p:nvSpPr>
        <p:spPr/>
        <p:txBody>
          <a:bodyPr/>
          <a:lstStyle/>
          <a:p>
            <a:r>
              <a:rPr lang="en-US" dirty="0"/>
              <a:t>@ TechWerks 2015</a:t>
            </a:r>
          </a:p>
        </p:txBody>
      </p:sp>
      <p:sp>
        <p:nvSpPr>
          <p:cNvPr id="5" name="Slide Number Placeholder 4"/>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1927617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22959" y="3291089"/>
            <a:ext cx="7772400" cy="1362075"/>
          </a:xfrm>
        </p:spPr>
        <p:txBody>
          <a:bodyPr anchor="t"/>
          <a:lstStyle>
            <a:lvl1pPr algn="ctr">
              <a:defRPr sz="4000" b="1" i="0" cap="none">
                <a:solidFill>
                  <a:schemeClr val="tx1"/>
                </a:solidFill>
                <a:latin typeface="Avenir Black" panose="02000503020000020003" pitchFamily="2" charset="0"/>
              </a:defRPr>
            </a:lvl1pPr>
          </a:lstStyle>
          <a:p>
            <a:endParaRPr lang="en-US" dirty="0"/>
          </a:p>
        </p:txBody>
      </p:sp>
      <p:sp>
        <p:nvSpPr>
          <p:cNvPr id="6" name="Slide Number Placeholder 5"/>
          <p:cNvSpPr>
            <a:spLocks noGrp="1"/>
          </p:cNvSpPr>
          <p:nvPr>
            <p:ph type="sldNum" sz="quarter" idx="12"/>
          </p:nvPr>
        </p:nvSpPr>
        <p:spPr/>
        <p:txBody>
          <a:bodyPr/>
          <a:lstStyle/>
          <a:p>
            <a:fld id="{86EEA6DE-BC14-4C4E-99EC-19D27E7382D5}" type="slidenum">
              <a:rPr lang="en-US" smtClean="0"/>
              <a:pPr/>
              <a:t>‹#›</a:t>
            </a:fld>
            <a:endParaRPr lang="en-US" dirty="0"/>
          </a:p>
        </p:txBody>
      </p:sp>
      <p:sp>
        <p:nvSpPr>
          <p:cNvPr id="7" name="TextBox 6">
            <a:extLst>
              <a:ext uri="{FF2B5EF4-FFF2-40B4-BE49-F238E27FC236}">
                <a16:creationId xmlns:a16="http://schemas.microsoft.com/office/drawing/2014/main" id="{DBAFBE61-CA46-6949-8AC3-39A155166862}"/>
              </a:ext>
            </a:extLst>
          </p:cNvPr>
          <p:cNvSpPr txBox="1"/>
          <p:nvPr userDrawn="1"/>
        </p:nvSpPr>
        <p:spPr>
          <a:xfrm>
            <a:off x="3058635" y="2778066"/>
            <a:ext cx="3301047" cy="369332"/>
          </a:xfrm>
          <a:prstGeom prst="rect">
            <a:avLst/>
          </a:prstGeom>
          <a:solidFill>
            <a:schemeClr val="tx1"/>
          </a:solidFill>
        </p:spPr>
        <p:txBody>
          <a:bodyPr wrap="square" rtlCol="0" anchor="ctr">
            <a:spAutoFit/>
          </a:bodyPr>
          <a:lstStyle/>
          <a:p>
            <a:pPr algn="ctr"/>
            <a:r>
              <a:rPr lang="en-US" b="1" i="0" dirty="0">
                <a:solidFill>
                  <a:schemeClr val="bg2"/>
                </a:solidFill>
                <a:latin typeface="Avenir Black" panose="02000503020000020003" pitchFamily="2" charset="0"/>
              </a:rPr>
              <a:t>SKILL</a:t>
            </a:r>
          </a:p>
        </p:txBody>
      </p:sp>
    </p:spTree>
    <p:extLst>
      <p:ext uri="{BB962C8B-B14F-4D97-AF65-F5344CB8AC3E}">
        <p14:creationId xmlns:p14="http://schemas.microsoft.com/office/powerpoint/2010/main" val="412776039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3124" y="3212712"/>
            <a:ext cx="7772400" cy="1362075"/>
          </a:xfrm>
        </p:spPr>
        <p:txBody>
          <a:bodyPr anchor="t"/>
          <a:lstStyle>
            <a:lvl1pPr algn="ctr">
              <a:defRPr sz="4000" b="1" i="0" cap="none">
                <a:solidFill>
                  <a:schemeClr val="tx2"/>
                </a:solidFill>
                <a:latin typeface="Avenir Black" panose="02000503020000020003" pitchFamily="2" charset="0"/>
              </a:defRPr>
            </a:lvl1pPr>
          </a:lstStyle>
          <a:p>
            <a:endParaRPr lang="en-US" dirty="0"/>
          </a:p>
        </p:txBody>
      </p:sp>
      <p:sp>
        <p:nvSpPr>
          <p:cNvPr id="7" name="TextBox 6">
            <a:extLst>
              <a:ext uri="{FF2B5EF4-FFF2-40B4-BE49-F238E27FC236}">
                <a16:creationId xmlns:a16="http://schemas.microsoft.com/office/drawing/2014/main" id="{DBAFBE61-CA46-6949-8AC3-39A155166862}"/>
              </a:ext>
            </a:extLst>
          </p:cNvPr>
          <p:cNvSpPr txBox="1"/>
          <p:nvPr userDrawn="1"/>
        </p:nvSpPr>
        <p:spPr>
          <a:xfrm>
            <a:off x="2918800" y="2725815"/>
            <a:ext cx="3301047" cy="369332"/>
          </a:xfrm>
          <a:prstGeom prst="rect">
            <a:avLst/>
          </a:prstGeom>
          <a:solidFill>
            <a:schemeClr val="tx2"/>
          </a:solidFill>
        </p:spPr>
        <p:txBody>
          <a:bodyPr wrap="square" rtlCol="0" anchor="ctr">
            <a:spAutoFit/>
          </a:bodyPr>
          <a:lstStyle/>
          <a:p>
            <a:pPr algn="ctr"/>
            <a:r>
              <a:rPr lang="en-US" b="1" i="0" dirty="0">
                <a:solidFill>
                  <a:schemeClr val="bg1"/>
                </a:solidFill>
                <a:latin typeface="Avenir Black" panose="02000503020000020003" pitchFamily="2" charset="0"/>
              </a:rPr>
              <a:t>ACTIVITY</a:t>
            </a:r>
          </a:p>
        </p:txBody>
      </p:sp>
    </p:spTree>
    <p:extLst>
      <p:ext uri="{BB962C8B-B14F-4D97-AF65-F5344CB8AC3E}">
        <p14:creationId xmlns:p14="http://schemas.microsoft.com/office/powerpoint/2010/main" val="257076910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16A5F-153F-FA4D-9D09-091733C8D1ED}" type="datetime1">
              <a:rPr lang="en-US" smtClean="0"/>
              <a:t>5/6/2019</a:t>
            </a:fld>
            <a:endParaRPr lang="en-US" dirty="0"/>
          </a:p>
        </p:txBody>
      </p:sp>
      <p:sp>
        <p:nvSpPr>
          <p:cNvPr id="3" name="Footer Placeholder 2"/>
          <p:cNvSpPr>
            <a:spLocks noGrp="1"/>
          </p:cNvSpPr>
          <p:nvPr>
            <p:ph type="ftr" sz="quarter" idx="11"/>
          </p:nvPr>
        </p:nvSpPr>
        <p:spPr/>
        <p:txBody>
          <a:bodyPr/>
          <a:lstStyle/>
          <a:p>
            <a:r>
              <a:rPr lang="en-US" dirty="0"/>
              <a:t>@ TechWerks 2015</a:t>
            </a:r>
          </a:p>
        </p:txBody>
      </p:sp>
      <p:sp>
        <p:nvSpPr>
          <p:cNvPr id="4" name="Slide Number Placeholder 3"/>
          <p:cNvSpPr>
            <a:spLocks noGrp="1"/>
          </p:cNvSpPr>
          <p:nvPr>
            <p:ph type="sldNum" sz="quarter" idx="12"/>
          </p:nvPr>
        </p:nvSpPr>
        <p:spPr/>
        <p:txBody>
          <a:body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4197382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9169"/>
            <a:ext cx="8229600" cy="1143000"/>
          </a:xfrm>
          <a:prstGeom prst="rect">
            <a:avLst/>
          </a:prstGeom>
        </p:spPr>
        <p:txBody>
          <a:bodyPr vert="horz" lIns="91357" tIns="45678" rIns="91357" bIns="45678"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357" tIns="45678" rIns="91357" bIns="4567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60"/>
            <a:ext cx="2133600" cy="365125"/>
          </a:xfrm>
          <a:prstGeom prst="rect">
            <a:avLst/>
          </a:prstGeom>
        </p:spPr>
        <p:txBody>
          <a:bodyPr vert="horz" lIns="91357" tIns="45678" rIns="91357" bIns="45678" rtlCol="0" anchor="ctr"/>
          <a:lstStyle>
            <a:lvl1pPr algn="l">
              <a:defRPr sz="1200">
                <a:solidFill>
                  <a:schemeClr val="tx1">
                    <a:tint val="75000"/>
                  </a:schemeClr>
                </a:solidFill>
              </a:defRPr>
            </a:lvl1pPr>
          </a:lstStyle>
          <a:p>
            <a:fld id="{4C704443-33DC-9449-A421-3824B4BFA832}" type="datetime1">
              <a:rPr lang="en-US" smtClean="0"/>
              <a:t>5/6/2019</a:t>
            </a:fld>
            <a:endParaRPr lang="en-US" dirty="0"/>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357" tIns="45678" rIns="91357" bIns="45678" rtlCol="0" anchor="ctr"/>
          <a:lstStyle>
            <a:lvl1pPr algn="ctr">
              <a:defRPr sz="1200">
                <a:solidFill>
                  <a:schemeClr val="tx1">
                    <a:tint val="75000"/>
                  </a:schemeClr>
                </a:solidFill>
              </a:defRPr>
            </a:lvl1pPr>
          </a:lstStyle>
          <a:p>
            <a:r>
              <a:rPr lang="en-US" dirty="0"/>
              <a:t>@ TechWerks 2015</a:t>
            </a:r>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357" tIns="45678" rIns="91357" bIns="45678" rtlCol="0" anchor="ctr"/>
          <a:lstStyle>
            <a:lvl1pPr algn="r">
              <a:defRPr sz="1200">
                <a:solidFill>
                  <a:schemeClr val="tx1">
                    <a:tint val="75000"/>
                  </a:schemeClr>
                </a:solidFill>
              </a:defRPr>
            </a:lvl1pPr>
          </a:lstStyle>
          <a:p>
            <a:fld id="{86EEA6DE-BC14-4C4E-99EC-19D27E7382D5}" type="slidenum">
              <a:rPr lang="en-US" smtClean="0"/>
              <a:pPr/>
              <a:t>‹#›</a:t>
            </a:fld>
            <a:endParaRPr lang="en-US" dirty="0"/>
          </a:p>
        </p:txBody>
      </p:sp>
    </p:spTree>
    <p:extLst>
      <p:ext uri="{BB962C8B-B14F-4D97-AF65-F5344CB8AC3E}">
        <p14:creationId xmlns:p14="http://schemas.microsoft.com/office/powerpoint/2010/main" val="2899308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64" r:id="rId8"/>
    <p:sldLayoutId id="2147483655" r:id="rId9"/>
    <p:sldLayoutId id="2147483656" r:id="rId10"/>
    <p:sldLayoutId id="2147483657" r:id="rId11"/>
    <p:sldLayoutId id="2147483658" r:id="rId12"/>
    <p:sldLayoutId id="2147483659" r:id="rId13"/>
    <p:sldLayoutId id="2147483660" r:id="rId14"/>
  </p:sldLayoutIdLst>
  <p:hf sldNum="0" hdr="0" ftr="0" dt="0"/>
  <p:txStyles>
    <p:titleStyle>
      <a:lvl1pPr algn="ctr" defTabSz="456791" rtl="0" eaLnBrk="1" latinLnBrk="0" hangingPunct="1">
        <a:spcBef>
          <a:spcPct val="0"/>
        </a:spcBef>
        <a:buNone/>
        <a:defRPr sz="4400" b="1" i="0" kern="12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1pPr>
    </p:titleStyle>
    <p:bodyStyle>
      <a:lvl1pPr marL="342596" indent="-342596" algn="l" defTabSz="456791" rtl="0" eaLnBrk="1" latinLnBrk="0" hangingPunct="1">
        <a:spcBef>
          <a:spcPct val="20000"/>
        </a:spcBef>
        <a:buFont typeface="Arial"/>
        <a:buChar char="•"/>
        <a:defRPr sz="40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1pPr>
      <a:lvl2pPr marL="742288" indent="-285495" algn="l" defTabSz="456791" rtl="0" eaLnBrk="1" latinLnBrk="0" hangingPunct="1">
        <a:spcBef>
          <a:spcPct val="20000"/>
        </a:spcBef>
        <a:buFont typeface="Arial"/>
        <a:buChar char="–"/>
        <a:defRPr sz="36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2pPr>
      <a:lvl3pPr marL="1141981" indent="-228398" algn="l" defTabSz="456791" rtl="0" eaLnBrk="1" latinLnBrk="0" hangingPunct="1">
        <a:spcBef>
          <a:spcPct val="20000"/>
        </a:spcBef>
        <a:buFont typeface="Arial"/>
        <a:buChar char="•"/>
        <a:defRPr sz="32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3pPr>
      <a:lvl4pPr marL="1598774" indent="-228398" algn="l" defTabSz="456791" rtl="0" eaLnBrk="1" latinLnBrk="0" hangingPunct="1">
        <a:spcBef>
          <a:spcPct val="20000"/>
        </a:spcBef>
        <a:buFont typeface="Arial"/>
        <a:buChar char="–"/>
        <a:defRPr sz="28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4pPr>
      <a:lvl5pPr marL="2055567" indent="-228398" algn="l" defTabSz="456791" rtl="0" eaLnBrk="1" latinLnBrk="0" hangingPunct="1">
        <a:spcBef>
          <a:spcPct val="20000"/>
        </a:spcBef>
        <a:buFont typeface="Arial"/>
        <a:buChar char="»"/>
        <a:defRPr sz="2800" b="0" i="0" kern="1200">
          <a:solidFill>
            <a:schemeClr val="tx1"/>
          </a:solidFill>
          <a:latin typeface="Avenir Medium" panose="02000503020000020003" pitchFamily="2" charset="0"/>
          <a:ea typeface="Avenir Medium" panose="02000503020000020003" pitchFamily="2" charset="0"/>
          <a:cs typeface="Avenir Medium" panose="02000503020000020003" pitchFamily="2" charset="0"/>
        </a:defRPr>
      </a:lvl5pPr>
      <a:lvl6pPr marL="2512361" indent="-228398" algn="l" defTabSz="456791" rtl="0" eaLnBrk="1" latinLnBrk="0" hangingPunct="1">
        <a:spcBef>
          <a:spcPct val="20000"/>
        </a:spcBef>
        <a:buFont typeface="Arial"/>
        <a:buChar char="•"/>
        <a:defRPr sz="2000" kern="1200">
          <a:solidFill>
            <a:schemeClr val="tx1"/>
          </a:solidFill>
          <a:latin typeface="+mn-lt"/>
          <a:ea typeface="+mn-ea"/>
          <a:cs typeface="+mn-cs"/>
        </a:defRPr>
      </a:lvl6pPr>
      <a:lvl7pPr marL="2969154" indent="-228398" algn="l" defTabSz="456791" rtl="0" eaLnBrk="1" latinLnBrk="0" hangingPunct="1">
        <a:spcBef>
          <a:spcPct val="20000"/>
        </a:spcBef>
        <a:buFont typeface="Arial"/>
        <a:buChar char="•"/>
        <a:defRPr sz="2000" kern="1200">
          <a:solidFill>
            <a:schemeClr val="tx1"/>
          </a:solidFill>
          <a:latin typeface="+mn-lt"/>
          <a:ea typeface="+mn-ea"/>
          <a:cs typeface="+mn-cs"/>
        </a:defRPr>
      </a:lvl7pPr>
      <a:lvl8pPr marL="3425945" indent="-228398" algn="l" defTabSz="456791" rtl="0" eaLnBrk="1" latinLnBrk="0" hangingPunct="1">
        <a:spcBef>
          <a:spcPct val="20000"/>
        </a:spcBef>
        <a:buFont typeface="Arial"/>
        <a:buChar char="•"/>
        <a:defRPr sz="2000" kern="1200">
          <a:solidFill>
            <a:schemeClr val="tx1"/>
          </a:solidFill>
          <a:latin typeface="+mn-lt"/>
          <a:ea typeface="+mn-ea"/>
          <a:cs typeface="+mn-cs"/>
        </a:defRPr>
      </a:lvl8pPr>
      <a:lvl9pPr marL="3882738" indent="-228398" algn="l" defTabSz="45679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91" rtl="0" eaLnBrk="1" latinLnBrk="0" hangingPunct="1">
        <a:defRPr sz="1800" kern="1200">
          <a:solidFill>
            <a:schemeClr val="tx1"/>
          </a:solidFill>
          <a:latin typeface="+mn-lt"/>
          <a:ea typeface="+mn-ea"/>
          <a:cs typeface="+mn-cs"/>
        </a:defRPr>
      </a:lvl1pPr>
      <a:lvl2pPr marL="456791" algn="l" defTabSz="456791" rtl="0" eaLnBrk="1" latinLnBrk="0" hangingPunct="1">
        <a:defRPr sz="1800" kern="1200">
          <a:solidFill>
            <a:schemeClr val="tx1"/>
          </a:solidFill>
          <a:latin typeface="+mn-lt"/>
          <a:ea typeface="+mn-ea"/>
          <a:cs typeface="+mn-cs"/>
        </a:defRPr>
      </a:lvl2pPr>
      <a:lvl3pPr marL="913586" algn="l" defTabSz="456791" rtl="0" eaLnBrk="1" latinLnBrk="0" hangingPunct="1">
        <a:defRPr sz="1800" kern="1200">
          <a:solidFill>
            <a:schemeClr val="tx1"/>
          </a:solidFill>
          <a:latin typeface="+mn-lt"/>
          <a:ea typeface="+mn-ea"/>
          <a:cs typeface="+mn-cs"/>
        </a:defRPr>
      </a:lvl3pPr>
      <a:lvl4pPr marL="1370375" algn="l" defTabSz="456791" rtl="0" eaLnBrk="1" latinLnBrk="0" hangingPunct="1">
        <a:defRPr sz="1800" kern="1200">
          <a:solidFill>
            <a:schemeClr val="tx1"/>
          </a:solidFill>
          <a:latin typeface="+mn-lt"/>
          <a:ea typeface="+mn-ea"/>
          <a:cs typeface="+mn-cs"/>
        </a:defRPr>
      </a:lvl4pPr>
      <a:lvl5pPr marL="1827170" algn="l" defTabSz="456791" rtl="0" eaLnBrk="1" latinLnBrk="0" hangingPunct="1">
        <a:defRPr sz="1800" kern="1200">
          <a:solidFill>
            <a:schemeClr val="tx1"/>
          </a:solidFill>
          <a:latin typeface="+mn-lt"/>
          <a:ea typeface="+mn-ea"/>
          <a:cs typeface="+mn-cs"/>
        </a:defRPr>
      </a:lvl5pPr>
      <a:lvl6pPr marL="2283964" algn="l" defTabSz="456791" rtl="0" eaLnBrk="1" latinLnBrk="0" hangingPunct="1">
        <a:defRPr sz="1800" kern="1200">
          <a:solidFill>
            <a:schemeClr val="tx1"/>
          </a:solidFill>
          <a:latin typeface="+mn-lt"/>
          <a:ea typeface="+mn-ea"/>
          <a:cs typeface="+mn-cs"/>
        </a:defRPr>
      </a:lvl6pPr>
      <a:lvl7pPr marL="2740758" algn="l" defTabSz="456791" rtl="0" eaLnBrk="1" latinLnBrk="0" hangingPunct="1">
        <a:defRPr sz="1800" kern="1200">
          <a:solidFill>
            <a:schemeClr val="tx1"/>
          </a:solidFill>
          <a:latin typeface="+mn-lt"/>
          <a:ea typeface="+mn-ea"/>
          <a:cs typeface="+mn-cs"/>
        </a:defRPr>
      </a:lvl7pPr>
      <a:lvl8pPr marL="3197549" algn="l" defTabSz="456791" rtl="0" eaLnBrk="1" latinLnBrk="0" hangingPunct="1">
        <a:defRPr sz="1800" kern="1200">
          <a:solidFill>
            <a:schemeClr val="tx1"/>
          </a:solidFill>
          <a:latin typeface="+mn-lt"/>
          <a:ea typeface="+mn-ea"/>
          <a:cs typeface="+mn-cs"/>
        </a:defRPr>
      </a:lvl8pPr>
      <a:lvl9pPr marL="3654343" algn="l" defTabSz="45679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4A21-EEEE-CA4D-88C9-03AFB3A19E31}"/>
              </a:ext>
            </a:extLst>
          </p:cNvPr>
          <p:cNvSpPr txBox="1">
            <a:spLocks/>
          </p:cNvSpPr>
          <p:nvPr/>
        </p:nvSpPr>
        <p:spPr>
          <a:xfrm>
            <a:off x="2446734" y="1861139"/>
            <a:ext cx="4250531" cy="1908902"/>
          </a:xfrm>
          <a:prstGeom prst="rect">
            <a:avLst/>
          </a:prstGeom>
        </p:spPr>
        <p:txBody>
          <a:bodyPr vert="horz" lIns="91440" tIns="45720" rIns="91440" bIns="45720" rtlCol="0" anchor="ctr">
            <a:normAutofit/>
          </a:bodyPr>
          <a:lstStyle>
            <a:lvl1pPr algn="ctr" defTabSz="456791" rtl="0" eaLnBrk="1" latinLnBrk="0" hangingPunct="1">
              <a:spcBef>
                <a:spcPct val="0"/>
              </a:spcBef>
              <a:buNone/>
              <a:defRPr sz="4400" b="1" i="0" kern="1200">
                <a:solidFill>
                  <a:schemeClr val="tx1"/>
                </a:solidFill>
                <a:latin typeface="Avenir Black" panose="02000503020000020003" pitchFamily="2" charset="0"/>
                <a:ea typeface="Avenir Black" panose="02000503020000020003" pitchFamily="2" charset="0"/>
                <a:cs typeface="Avenir Black" panose="02000503020000020003" pitchFamily="2" charset="0"/>
              </a:defRPr>
            </a:lvl1pPr>
          </a:lstStyle>
          <a:p>
            <a:pPr defTabSz="914400">
              <a:lnSpc>
                <a:spcPct val="90000"/>
              </a:lnSpc>
            </a:pPr>
            <a:r>
              <a:rPr lang="en-US" dirty="0">
                <a:latin typeface="+mj-lt"/>
                <a:ea typeface="+mj-ea"/>
                <a:cs typeface="+mj-cs"/>
              </a:rPr>
              <a:t>Introduction to Resilience Training</a:t>
            </a:r>
          </a:p>
        </p:txBody>
      </p:sp>
    </p:spTree>
    <p:extLst>
      <p:ext uri="{BB962C8B-B14F-4D97-AF65-F5344CB8AC3E}">
        <p14:creationId xmlns:p14="http://schemas.microsoft.com/office/powerpoint/2010/main" val="2571432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Define Your Values"/>
          <p:cNvSpPr txBox="1"/>
          <p:nvPr/>
        </p:nvSpPr>
        <p:spPr>
          <a:xfrm>
            <a:off x="933570" y="2625118"/>
            <a:ext cx="7428003" cy="185743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defTabSz="457200">
              <a:defRPr sz="5500" b="0">
                <a:solidFill>
                  <a:srgbClr val="FFFFFF"/>
                </a:solidFill>
                <a:latin typeface="Quicksand Regular"/>
                <a:ea typeface="Quicksand Regular"/>
                <a:cs typeface="Quicksand Regular"/>
                <a:sym typeface="Quicksand Regular"/>
              </a:defRPr>
            </a:lvl1pPr>
          </a:lstStyle>
          <a:p>
            <a:pPr algn="ctr"/>
            <a:r>
              <a:rPr lang="en-US" sz="3867" dirty="0">
                <a:solidFill>
                  <a:srgbClr val="003046"/>
                </a:solidFill>
                <a:latin typeface="Avenir Roman" panose="02000503020000020003" pitchFamily="2" charset="0"/>
              </a:rPr>
              <a:t>What do you think of when you hear the word resilience?</a:t>
            </a:r>
          </a:p>
          <a:p>
            <a:pPr algn="l"/>
            <a:endParaRPr lang="en-US" sz="3867" dirty="0">
              <a:solidFill>
                <a:srgbClr val="003046"/>
              </a:solidFill>
            </a:endParaRPr>
          </a:p>
        </p:txBody>
      </p:sp>
    </p:spTree>
    <p:extLst>
      <p:ext uri="{BB962C8B-B14F-4D97-AF65-F5344CB8AC3E}">
        <p14:creationId xmlns:p14="http://schemas.microsoft.com/office/powerpoint/2010/main" val="222589343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4C182-E200-DE49-92CA-54A475B0B361}"/>
              </a:ext>
            </a:extLst>
          </p:cNvPr>
          <p:cNvSpPr>
            <a:spLocks noGrp="1"/>
          </p:cNvSpPr>
          <p:nvPr>
            <p:ph type="title"/>
          </p:nvPr>
        </p:nvSpPr>
        <p:spPr/>
        <p:txBody>
          <a:bodyPr/>
          <a:lstStyle/>
          <a:p>
            <a:r>
              <a:rPr lang="en-US" dirty="0"/>
              <a:t>What is Resilience?</a:t>
            </a:r>
          </a:p>
        </p:txBody>
      </p:sp>
      <p:sp>
        <p:nvSpPr>
          <p:cNvPr id="3" name="Content Placeholder 2">
            <a:extLst>
              <a:ext uri="{FF2B5EF4-FFF2-40B4-BE49-F238E27FC236}">
                <a16:creationId xmlns:a16="http://schemas.microsoft.com/office/drawing/2014/main" id="{D68BEB10-357F-234C-95DB-C1391CE8467D}"/>
              </a:ext>
            </a:extLst>
          </p:cNvPr>
          <p:cNvSpPr>
            <a:spLocks noGrp="1"/>
          </p:cNvSpPr>
          <p:nvPr>
            <p:ph idx="1"/>
          </p:nvPr>
        </p:nvSpPr>
        <p:spPr/>
        <p:txBody>
          <a:bodyPr>
            <a:normAutofit fontScale="92500" lnSpcReduction="10000"/>
          </a:bodyPr>
          <a:lstStyle/>
          <a:p>
            <a:r>
              <a:rPr lang="en-US" dirty="0"/>
              <a:t>The ability to:</a:t>
            </a:r>
          </a:p>
          <a:p>
            <a:pPr lvl="1"/>
            <a:r>
              <a:rPr lang="en-US" dirty="0"/>
              <a:t>Successfully adapt and recover after stress or a challenge</a:t>
            </a:r>
          </a:p>
          <a:p>
            <a:pPr lvl="1"/>
            <a:r>
              <a:rPr lang="en-US" dirty="0"/>
              <a:t>Continue to perform well in the face of change or stress</a:t>
            </a:r>
          </a:p>
          <a:p>
            <a:r>
              <a:rPr lang="en-US" dirty="0"/>
              <a:t>Having a sense of wellbeing and a personal mission or purpose</a:t>
            </a:r>
          </a:p>
          <a:p>
            <a:r>
              <a:rPr lang="en-US" dirty="0"/>
              <a:t>“Being mentally ready” </a:t>
            </a:r>
          </a:p>
          <a:p>
            <a:endParaRPr lang="en-US" dirty="0"/>
          </a:p>
          <a:p>
            <a:endParaRPr lang="en-US" dirty="0"/>
          </a:p>
        </p:txBody>
      </p:sp>
      <p:sp>
        <p:nvSpPr>
          <p:cNvPr id="4" name="TextBox 3">
            <a:extLst>
              <a:ext uri="{FF2B5EF4-FFF2-40B4-BE49-F238E27FC236}">
                <a16:creationId xmlns:a16="http://schemas.microsoft.com/office/drawing/2014/main" id="{20CB8F2F-4FDB-1542-848A-E3499C0A0431}"/>
              </a:ext>
            </a:extLst>
          </p:cNvPr>
          <p:cNvSpPr txBox="1"/>
          <p:nvPr/>
        </p:nvSpPr>
        <p:spPr>
          <a:xfrm>
            <a:off x="4572000" y="6424194"/>
            <a:ext cx="4254621" cy="369265"/>
          </a:xfrm>
          <a:prstGeom prst="rect">
            <a:avLst/>
          </a:prstGeom>
          <a:noFill/>
        </p:spPr>
        <p:txBody>
          <a:bodyPr wrap="none" lIns="91374" tIns="45687" rIns="91374" bIns="45687" rtlCol="0">
            <a:spAutoFit/>
          </a:bodyPr>
          <a:lstStyle/>
          <a:p>
            <a:r>
              <a:rPr lang="en-US" dirty="0"/>
              <a:t>Meredith et al, 2011; Jensen &amp; Fraser, 2005</a:t>
            </a:r>
          </a:p>
        </p:txBody>
      </p:sp>
    </p:spTree>
    <p:extLst>
      <p:ext uri="{BB962C8B-B14F-4D97-AF65-F5344CB8AC3E}">
        <p14:creationId xmlns:p14="http://schemas.microsoft.com/office/powerpoint/2010/main" val="588015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066E1-0545-B44A-92BD-7CCD701B74C1}"/>
              </a:ext>
            </a:extLst>
          </p:cNvPr>
          <p:cNvSpPr>
            <a:spLocks noGrp="1"/>
          </p:cNvSpPr>
          <p:nvPr>
            <p:ph type="title"/>
          </p:nvPr>
        </p:nvSpPr>
        <p:spPr/>
        <p:txBody>
          <a:bodyPr/>
          <a:lstStyle/>
          <a:p>
            <a:r>
              <a:rPr lang="en-US" dirty="0"/>
              <a:t>Why Resilience Matters</a:t>
            </a:r>
          </a:p>
        </p:txBody>
      </p:sp>
      <p:sp>
        <p:nvSpPr>
          <p:cNvPr id="4" name="TextBox 3">
            <a:extLst>
              <a:ext uri="{FF2B5EF4-FFF2-40B4-BE49-F238E27FC236}">
                <a16:creationId xmlns:a16="http://schemas.microsoft.com/office/drawing/2014/main" id="{DABCD7F4-E00B-7147-929A-0D8FA1EC085D}"/>
              </a:ext>
            </a:extLst>
          </p:cNvPr>
          <p:cNvSpPr txBox="1"/>
          <p:nvPr/>
        </p:nvSpPr>
        <p:spPr>
          <a:xfrm>
            <a:off x="1592822" y="1628065"/>
            <a:ext cx="4247540" cy="3693319"/>
          </a:xfrm>
          <a:prstGeom prst="rect">
            <a:avLst/>
          </a:prstGeom>
          <a:noFill/>
        </p:spPr>
        <p:txBody>
          <a:bodyPr wrap="square" rtlCol="0">
            <a:spAutoFit/>
          </a:bodyPr>
          <a:lstStyle/>
          <a:p>
            <a:pPr marL="180975" indent="-180975">
              <a:buFont typeface="Arial" panose="020B0604020202020204" pitchFamily="34" charset="0"/>
              <a:buChar char="•"/>
            </a:pPr>
            <a:r>
              <a:rPr lang="en-US" sz="2600" dirty="0">
                <a:latin typeface="Garamond" panose="02020404030301010803" pitchFamily="18" charset="0"/>
              </a:rPr>
              <a:t>Navigating change, adapting, and recovering after stressors</a:t>
            </a:r>
          </a:p>
          <a:p>
            <a:pPr marL="180975" lvl="0" indent="-180975">
              <a:buFont typeface="Arial" panose="020B0604020202020204" pitchFamily="34" charset="0"/>
              <a:buChar char="•"/>
            </a:pPr>
            <a:r>
              <a:rPr lang="en-US" sz="2600" dirty="0">
                <a:latin typeface="Garamond" panose="02020404030301010803" pitchFamily="18" charset="0"/>
              </a:rPr>
              <a:t>Performance under pressure</a:t>
            </a:r>
          </a:p>
          <a:p>
            <a:pPr marL="171450" indent="-171450">
              <a:buFont typeface="Arial" panose="020B0604020202020204" pitchFamily="34" charset="0"/>
              <a:buChar char="•"/>
            </a:pPr>
            <a:r>
              <a:rPr lang="en-US" sz="2600" dirty="0">
                <a:latin typeface="Garamond" panose="02020404030301010803" pitchFamily="18" charset="0"/>
              </a:rPr>
              <a:t>Communication &amp; teamwork</a:t>
            </a:r>
          </a:p>
          <a:p>
            <a:pPr marL="171450" indent="-171450">
              <a:buFont typeface="Arial" panose="020B0604020202020204" pitchFamily="34" charset="0"/>
              <a:buChar char="•"/>
            </a:pPr>
            <a:r>
              <a:rPr lang="en-US" sz="2600" dirty="0">
                <a:latin typeface="Garamond" panose="02020404030301010803" pitchFamily="18" charset="0"/>
              </a:rPr>
              <a:t>Leadership</a:t>
            </a:r>
          </a:p>
          <a:p>
            <a:pPr marL="171450" indent="-171450">
              <a:buFont typeface="Arial" panose="020B0604020202020204" pitchFamily="34" charset="0"/>
              <a:buChar char="•"/>
            </a:pPr>
            <a:r>
              <a:rPr lang="en-US" sz="2600" dirty="0">
                <a:latin typeface="Garamond" panose="02020404030301010803" pitchFamily="18" charset="0"/>
              </a:rPr>
              <a:t>Decision-making and ability to generate ideas</a:t>
            </a:r>
          </a:p>
          <a:p>
            <a:pPr marL="171450" indent="-171450">
              <a:buFont typeface="Arial" panose="020B0604020202020204" pitchFamily="34" charset="0"/>
              <a:buChar char="•"/>
            </a:pPr>
            <a:r>
              <a:rPr lang="en-US" sz="2600" dirty="0">
                <a:latin typeface="Garamond" panose="02020404030301010803" pitchFamily="18" charset="0"/>
              </a:rPr>
              <a:t>Sleep</a:t>
            </a:r>
          </a:p>
          <a:p>
            <a:pPr marL="171450" indent="-171450">
              <a:buFont typeface="Arial" panose="020B0604020202020204" pitchFamily="34" charset="0"/>
              <a:buChar char="•"/>
            </a:pPr>
            <a:r>
              <a:rPr lang="en-US" sz="2600" dirty="0">
                <a:latin typeface="Garamond" panose="02020404030301010803" pitchFamily="18" charset="0"/>
              </a:rPr>
              <a:t>Immune functioning</a:t>
            </a:r>
          </a:p>
        </p:txBody>
      </p:sp>
      <p:sp>
        <p:nvSpPr>
          <p:cNvPr id="5" name="Down Arrow 4">
            <a:extLst>
              <a:ext uri="{FF2B5EF4-FFF2-40B4-BE49-F238E27FC236}">
                <a16:creationId xmlns:a16="http://schemas.microsoft.com/office/drawing/2014/main" id="{0FB57784-8721-7949-B01E-A706CC2F0BA0}"/>
              </a:ext>
            </a:extLst>
          </p:cNvPr>
          <p:cNvSpPr/>
          <p:nvPr/>
        </p:nvSpPr>
        <p:spPr>
          <a:xfrm rot="10800000">
            <a:off x="176982" y="1302167"/>
            <a:ext cx="1581002" cy="5176109"/>
          </a:xfrm>
          <a:prstGeom prst="downArrow">
            <a:avLst>
              <a:gd name="adj1" fmla="val 50000"/>
              <a:gd name="adj2" fmla="val 80178"/>
            </a:avLst>
          </a:prstGeom>
          <a:solidFill>
            <a:schemeClr val="accent1">
              <a:lumMod val="40000"/>
              <a:lumOff val="60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b="1" dirty="0">
                <a:solidFill>
                  <a:schemeClr val="tx1"/>
                </a:solidFill>
                <a:latin typeface="Avenir Black" panose="02000503020000020003" pitchFamily="2" charset="0"/>
              </a:rPr>
              <a:t>Increases in</a:t>
            </a:r>
            <a:r>
              <a:rPr lang="en-US" sz="2800" b="1" dirty="0">
                <a:solidFill>
                  <a:schemeClr val="tx1"/>
                </a:solidFill>
                <a:latin typeface="Quicksand" pitchFamily="2" charset="77"/>
              </a:rPr>
              <a:t>:</a:t>
            </a:r>
          </a:p>
        </p:txBody>
      </p:sp>
    </p:spTree>
    <p:extLst>
      <p:ext uri="{BB962C8B-B14F-4D97-AF65-F5344CB8AC3E}">
        <p14:creationId xmlns:p14="http://schemas.microsoft.com/office/powerpoint/2010/main" val="971013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066E1-0545-B44A-92BD-7CCD701B74C1}"/>
              </a:ext>
            </a:extLst>
          </p:cNvPr>
          <p:cNvSpPr>
            <a:spLocks noGrp="1"/>
          </p:cNvSpPr>
          <p:nvPr>
            <p:ph type="title"/>
          </p:nvPr>
        </p:nvSpPr>
        <p:spPr/>
        <p:txBody>
          <a:bodyPr/>
          <a:lstStyle/>
          <a:p>
            <a:r>
              <a:rPr lang="en-US" dirty="0"/>
              <a:t>Why Resilience Matters</a:t>
            </a:r>
          </a:p>
        </p:txBody>
      </p:sp>
      <p:sp>
        <p:nvSpPr>
          <p:cNvPr id="4" name="TextBox 3">
            <a:extLst>
              <a:ext uri="{FF2B5EF4-FFF2-40B4-BE49-F238E27FC236}">
                <a16:creationId xmlns:a16="http://schemas.microsoft.com/office/drawing/2014/main" id="{DABCD7F4-E00B-7147-929A-0D8FA1EC085D}"/>
              </a:ext>
            </a:extLst>
          </p:cNvPr>
          <p:cNvSpPr txBox="1"/>
          <p:nvPr/>
        </p:nvSpPr>
        <p:spPr>
          <a:xfrm>
            <a:off x="1592822" y="1628065"/>
            <a:ext cx="4247540" cy="4893647"/>
          </a:xfrm>
          <a:prstGeom prst="rect">
            <a:avLst/>
          </a:prstGeom>
          <a:noFill/>
        </p:spPr>
        <p:txBody>
          <a:bodyPr wrap="square" rtlCol="0">
            <a:spAutoFit/>
          </a:bodyPr>
          <a:lstStyle/>
          <a:p>
            <a:pPr marL="180975" indent="-180975">
              <a:buFont typeface="Arial" panose="020B0604020202020204" pitchFamily="34" charset="0"/>
              <a:buChar char="•"/>
            </a:pPr>
            <a:r>
              <a:rPr lang="en-US" sz="2600" dirty="0">
                <a:latin typeface="Garamond" panose="02020404030301010803" pitchFamily="18" charset="0"/>
              </a:rPr>
              <a:t>Navigating change, adapting, and recovering after stressors</a:t>
            </a:r>
          </a:p>
          <a:p>
            <a:pPr marL="180975" lvl="0" indent="-180975">
              <a:buFont typeface="Arial" panose="020B0604020202020204" pitchFamily="34" charset="0"/>
              <a:buChar char="•"/>
            </a:pPr>
            <a:r>
              <a:rPr lang="en-US" sz="2600" dirty="0">
                <a:latin typeface="Garamond" panose="02020404030301010803" pitchFamily="18" charset="0"/>
              </a:rPr>
              <a:t>Responding quickly to emerging opportunities and risks</a:t>
            </a:r>
          </a:p>
          <a:p>
            <a:pPr marL="171450" indent="-171450">
              <a:buFont typeface="Arial" panose="020B0604020202020204" pitchFamily="34" charset="0"/>
              <a:buChar char="•"/>
            </a:pPr>
            <a:r>
              <a:rPr lang="en-US" sz="2600" dirty="0">
                <a:latin typeface="Garamond" panose="02020404030301010803" pitchFamily="18" charset="0"/>
              </a:rPr>
              <a:t>Communication &amp; Teamwork</a:t>
            </a:r>
          </a:p>
          <a:p>
            <a:pPr marL="171450" indent="-171450">
              <a:buFont typeface="Arial" panose="020B0604020202020204" pitchFamily="34" charset="0"/>
              <a:buChar char="•"/>
            </a:pPr>
            <a:r>
              <a:rPr lang="en-US" sz="2600" dirty="0">
                <a:latin typeface="Garamond" panose="02020404030301010803" pitchFamily="18" charset="0"/>
              </a:rPr>
              <a:t>Working towards goals and in sync with values</a:t>
            </a:r>
          </a:p>
          <a:p>
            <a:pPr marL="171450" indent="-171450">
              <a:buFont typeface="Arial" panose="020B0604020202020204" pitchFamily="34" charset="0"/>
              <a:buChar char="•"/>
            </a:pPr>
            <a:r>
              <a:rPr lang="en-US" sz="2600" dirty="0">
                <a:latin typeface="Garamond" panose="02020404030301010803" pitchFamily="18" charset="0"/>
              </a:rPr>
              <a:t>Decision-making and ability to generate ideas</a:t>
            </a:r>
          </a:p>
          <a:p>
            <a:pPr marL="171450" indent="-171450">
              <a:buFont typeface="Arial" panose="020B0604020202020204" pitchFamily="34" charset="0"/>
              <a:buChar char="•"/>
            </a:pPr>
            <a:r>
              <a:rPr lang="en-US" sz="2600" dirty="0">
                <a:latin typeface="Garamond" panose="02020404030301010803" pitchFamily="18" charset="0"/>
              </a:rPr>
              <a:t>Sleep</a:t>
            </a:r>
          </a:p>
          <a:p>
            <a:pPr marL="171450" indent="-171450">
              <a:buFont typeface="Arial" panose="020B0604020202020204" pitchFamily="34" charset="0"/>
              <a:buChar char="•"/>
            </a:pPr>
            <a:r>
              <a:rPr lang="en-US" sz="2600" dirty="0">
                <a:latin typeface="Garamond" panose="02020404030301010803" pitchFamily="18" charset="0"/>
              </a:rPr>
              <a:t>Immune functioning</a:t>
            </a:r>
          </a:p>
        </p:txBody>
      </p:sp>
      <p:sp>
        <p:nvSpPr>
          <p:cNvPr id="5" name="Down Arrow 4">
            <a:extLst>
              <a:ext uri="{FF2B5EF4-FFF2-40B4-BE49-F238E27FC236}">
                <a16:creationId xmlns:a16="http://schemas.microsoft.com/office/drawing/2014/main" id="{0FB57784-8721-7949-B01E-A706CC2F0BA0}"/>
              </a:ext>
            </a:extLst>
          </p:cNvPr>
          <p:cNvSpPr/>
          <p:nvPr/>
        </p:nvSpPr>
        <p:spPr>
          <a:xfrm rot="10800000">
            <a:off x="176982" y="1302167"/>
            <a:ext cx="1581002" cy="5176109"/>
          </a:xfrm>
          <a:prstGeom prst="downArrow">
            <a:avLst>
              <a:gd name="adj1" fmla="val 50000"/>
              <a:gd name="adj2" fmla="val 80178"/>
            </a:avLst>
          </a:prstGeom>
          <a:solidFill>
            <a:schemeClr val="accent1">
              <a:lumMod val="40000"/>
              <a:lumOff val="60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b="1" dirty="0">
                <a:solidFill>
                  <a:schemeClr val="tx1"/>
                </a:solidFill>
                <a:latin typeface="Avenir Black" panose="02000503020000020003" pitchFamily="2" charset="0"/>
              </a:rPr>
              <a:t>Increases in</a:t>
            </a:r>
            <a:r>
              <a:rPr lang="en-US" sz="2800" b="1" dirty="0">
                <a:solidFill>
                  <a:schemeClr val="tx1"/>
                </a:solidFill>
                <a:latin typeface="Quicksand" pitchFamily="2" charset="77"/>
              </a:rPr>
              <a:t>:</a:t>
            </a:r>
          </a:p>
        </p:txBody>
      </p:sp>
      <p:sp>
        <p:nvSpPr>
          <p:cNvPr id="6" name="Down Arrow 5">
            <a:extLst>
              <a:ext uri="{FF2B5EF4-FFF2-40B4-BE49-F238E27FC236}">
                <a16:creationId xmlns:a16="http://schemas.microsoft.com/office/drawing/2014/main" id="{BCE10A48-045D-CF4D-907E-26BB60325AB4}"/>
              </a:ext>
            </a:extLst>
          </p:cNvPr>
          <p:cNvSpPr/>
          <p:nvPr/>
        </p:nvSpPr>
        <p:spPr>
          <a:xfrm>
            <a:off x="5494579" y="1302168"/>
            <a:ext cx="1581006" cy="5176108"/>
          </a:xfrm>
          <a:prstGeom prst="downArrow">
            <a:avLst>
              <a:gd name="adj1" fmla="val 50000"/>
              <a:gd name="adj2" fmla="val 76969"/>
            </a:avLst>
          </a:prstGeom>
          <a:solidFill>
            <a:schemeClr val="accent1">
              <a:lumMod val="40000"/>
              <a:lumOff val="60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b="1" dirty="0">
                <a:solidFill>
                  <a:schemeClr val="tx1"/>
                </a:solidFill>
                <a:latin typeface="Avenir Medium" panose="02000503020000020003" pitchFamily="2" charset="0"/>
              </a:rPr>
              <a:t>Decreases in:</a:t>
            </a:r>
          </a:p>
        </p:txBody>
      </p:sp>
      <p:sp>
        <p:nvSpPr>
          <p:cNvPr id="7" name="TextBox 6">
            <a:extLst>
              <a:ext uri="{FF2B5EF4-FFF2-40B4-BE49-F238E27FC236}">
                <a16:creationId xmlns:a16="http://schemas.microsoft.com/office/drawing/2014/main" id="{DA059E0D-C687-F748-93F9-E5B17B17FC51}"/>
              </a:ext>
            </a:extLst>
          </p:cNvPr>
          <p:cNvSpPr txBox="1"/>
          <p:nvPr/>
        </p:nvSpPr>
        <p:spPr>
          <a:xfrm>
            <a:off x="6725266" y="1735786"/>
            <a:ext cx="2354188" cy="3231654"/>
          </a:xfrm>
          <a:prstGeom prst="rect">
            <a:avLst/>
          </a:prstGeom>
          <a:noFill/>
        </p:spPr>
        <p:txBody>
          <a:bodyPr wrap="square" rtlCol="0">
            <a:spAutoFit/>
          </a:bodyPr>
          <a:lstStyle/>
          <a:p>
            <a:pPr marL="171450" indent="-171450">
              <a:buFont typeface="Arial" panose="020B0604020202020204" pitchFamily="34" charset="0"/>
              <a:buChar char="•"/>
            </a:pPr>
            <a:r>
              <a:rPr lang="en-US" sz="2600" dirty="0">
                <a:latin typeface="Garamond" panose="02020404030301010803" pitchFamily="18" charset="0"/>
              </a:rPr>
              <a:t>Stress symptoms</a:t>
            </a:r>
          </a:p>
          <a:p>
            <a:pPr marL="171450" indent="-171450">
              <a:buFont typeface="Arial" panose="020B0604020202020204" pitchFamily="34" charset="0"/>
              <a:buChar char="•"/>
            </a:pPr>
            <a:r>
              <a:rPr lang="en-US" sz="2600" dirty="0">
                <a:latin typeface="Garamond" panose="02020404030301010803" pitchFamily="18" charset="0"/>
              </a:rPr>
              <a:t>Disengagement</a:t>
            </a:r>
          </a:p>
          <a:p>
            <a:pPr marL="171450" indent="-171450">
              <a:buFont typeface="Arial" panose="020B0604020202020204" pitchFamily="34" charset="0"/>
              <a:buChar char="•"/>
            </a:pPr>
            <a:r>
              <a:rPr lang="en-US" sz="2600" dirty="0">
                <a:latin typeface="Garamond" panose="02020404030301010803" pitchFamily="18" charset="0"/>
              </a:rPr>
              <a:t>Burnout</a:t>
            </a:r>
          </a:p>
          <a:p>
            <a:pPr marL="171450" indent="-171450">
              <a:buFont typeface="Arial" panose="020B0604020202020204" pitchFamily="34" charset="0"/>
              <a:buChar char="•"/>
            </a:pPr>
            <a:r>
              <a:rPr lang="en-US" sz="2600" dirty="0">
                <a:latin typeface="Garamond" panose="02020404030301010803" pitchFamily="18" charset="0"/>
              </a:rPr>
              <a:t>Cynicism &amp; pessimism</a:t>
            </a:r>
          </a:p>
          <a:p>
            <a:pPr marL="171450" indent="-171450">
              <a:buFont typeface="Arial" panose="020B0604020202020204" pitchFamily="34" charset="0"/>
              <a:buChar char="•"/>
            </a:pPr>
            <a:r>
              <a:rPr lang="en-US" sz="2600" dirty="0">
                <a:latin typeface="Garamond" panose="02020404030301010803" pitchFamily="18" charset="0"/>
              </a:rPr>
              <a:t>Blood pressure</a:t>
            </a:r>
          </a:p>
          <a:p>
            <a:pPr marL="171450" indent="-171450">
              <a:buFont typeface="Arial" panose="020B0604020202020204" pitchFamily="34" charset="0"/>
              <a:buChar char="•"/>
            </a:pPr>
            <a:endParaRPr lang="en-US" sz="1100" dirty="0">
              <a:latin typeface="Cormorant Garamond" pitchFamily="2" charset="77"/>
            </a:endParaRPr>
          </a:p>
          <a:p>
            <a:pPr algn="ctr"/>
            <a:endParaRPr lang="en-US" sz="1100" dirty="0"/>
          </a:p>
        </p:txBody>
      </p:sp>
    </p:spTree>
    <p:extLst>
      <p:ext uri="{BB962C8B-B14F-4D97-AF65-F5344CB8AC3E}">
        <p14:creationId xmlns:p14="http://schemas.microsoft.com/office/powerpoint/2010/main" val="2924605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161D7-755F-C648-AA49-7F6046A12242}"/>
              </a:ext>
            </a:extLst>
          </p:cNvPr>
          <p:cNvSpPr>
            <a:spLocks noGrp="1"/>
          </p:cNvSpPr>
          <p:nvPr>
            <p:ph type="title"/>
          </p:nvPr>
        </p:nvSpPr>
        <p:spPr/>
        <p:txBody>
          <a:bodyPr/>
          <a:lstStyle/>
          <a:p>
            <a:r>
              <a:rPr lang="en-US" dirty="0"/>
              <a:t>Why Resilience Training?</a:t>
            </a:r>
          </a:p>
        </p:txBody>
      </p:sp>
      <p:sp>
        <p:nvSpPr>
          <p:cNvPr id="3" name="Content Placeholder 2">
            <a:extLst>
              <a:ext uri="{FF2B5EF4-FFF2-40B4-BE49-F238E27FC236}">
                <a16:creationId xmlns:a16="http://schemas.microsoft.com/office/drawing/2014/main" id="{80ABBF99-8153-4C49-9549-E681B6A46BD8}"/>
              </a:ext>
            </a:extLst>
          </p:cNvPr>
          <p:cNvSpPr>
            <a:spLocks noGrp="1"/>
          </p:cNvSpPr>
          <p:nvPr>
            <p:ph idx="1"/>
          </p:nvPr>
        </p:nvSpPr>
        <p:spPr/>
        <p:txBody>
          <a:bodyPr/>
          <a:lstStyle/>
          <a:p>
            <a:r>
              <a:rPr lang="en-US" dirty="0"/>
              <a:t>Allows you to train your mind, just as we train our bodies with PT</a:t>
            </a:r>
          </a:p>
          <a:p>
            <a:r>
              <a:rPr lang="en-US" dirty="0"/>
              <a:t>Resilience Training provides </a:t>
            </a:r>
            <a:r>
              <a:rPr lang="en-US" b="1" i="1" dirty="0"/>
              <a:t>a set of tools</a:t>
            </a:r>
            <a:r>
              <a:rPr lang="en-US" dirty="0"/>
              <a:t> designed to </a:t>
            </a:r>
            <a:r>
              <a:rPr lang="en-US" b="1" i="1" dirty="0"/>
              <a:t>help your personal and professional performance</a:t>
            </a:r>
          </a:p>
          <a:p>
            <a:endParaRPr lang="en-US" dirty="0"/>
          </a:p>
          <a:p>
            <a:endParaRPr lang="en-US" dirty="0"/>
          </a:p>
        </p:txBody>
      </p:sp>
    </p:spTree>
    <p:extLst>
      <p:ext uri="{BB962C8B-B14F-4D97-AF65-F5344CB8AC3E}">
        <p14:creationId xmlns:p14="http://schemas.microsoft.com/office/powerpoint/2010/main" val="4126894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News</a:t>
            </a:r>
          </a:p>
        </p:txBody>
      </p:sp>
      <p:grpSp>
        <p:nvGrpSpPr>
          <p:cNvPr id="16" name="Group 15"/>
          <p:cNvGrpSpPr/>
          <p:nvPr/>
        </p:nvGrpSpPr>
        <p:grpSpPr>
          <a:xfrm>
            <a:off x="324467" y="3429000"/>
            <a:ext cx="8308058" cy="3070283"/>
            <a:chOff x="914400" y="4611688"/>
            <a:chExt cx="7543800" cy="1484312"/>
          </a:xfrm>
        </p:grpSpPr>
        <p:sp>
          <p:nvSpPr>
            <p:cNvPr id="18" name="Freeform 11"/>
            <p:cNvSpPr>
              <a:spLocks/>
            </p:cNvSpPr>
            <p:nvPr/>
          </p:nvSpPr>
          <p:spPr bwMode="auto">
            <a:xfrm>
              <a:off x="914400" y="4652963"/>
              <a:ext cx="7315200" cy="1443037"/>
            </a:xfrm>
            <a:custGeom>
              <a:avLst/>
              <a:gdLst>
                <a:gd name="T0" fmla="*/ 0 w 4608"/>
                <a:gd name="T1" fmla="*/ 2147483647 h 2880"/>
                <a:gd name="T2" fmla="*/ 2147483647 w 4608"/>
                <a:gd name="T3" fmla="*/ 2147483647 h 2880"/>
                <a:gd name="T4" fmla="*/ 2147483647 w 4608"/>
                <a:gd name="T5" fmla="*/ 2147483647 h 2880"/>
                <a:gd name="T6" fmla="*/ 2147483647 w 4608"/>
                <a:gd name="T7" fmla="*/ 0 h 2880"/>
                <a:gd name="T8" fmla="*/ 2147483647 w 4608"/>
                <a:gd name="T9" fmla="*/ 2147483647 h 2880"/>
                <a:gd name="T10" fmla="*/ 2147483647 w 4608"/>
                <a:gd name="T11" fmla="*/ 2147483647 h 2880"/>
                <a:gd name="T12" fmla="*/ 2147483647 w 4608"/>
                <a:gd name="T13" fmla="*/ 2147483647 h 2880"/>
                <a:gd name="T14" fmla="*/ 0 60000 65536"/>
                <a:gd name="T15" fmla="*/ 0 60000 65536"/>
                <a:gd name="T16" fmla="*/ 0 60000 65536"/>
                <a:gd name="T17" fmla="*/ 0 60000 65536"/>
                <a:gd name="T18" fmla="*/ 0 60000 65536"/>
                <a:gd name="T19" fmla="*/ 0 60000 65536"/>
                <a:gd name="T20" fmla="*/ 0 60000 65536"/>
                <a:gd name="T21" fmla="*/ 0 w 4608"/>
                <a:gd name="T22" fmla="*/ 0 h 2880"/>
                <a:gd name="T23" fmla="*/ 4608 w 4608"/>
                <a:gd name="T24" fmla="*/ 2880 h 28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08" h="2880">
                  <a:moveTo>
                    <a:pt x="0" y="2880"/>
                  </a:moveTo>
                  <a:cubicBezTo>
                    <a:pt x="432" y="2784"/>
                    <a:pt x="864" y="2688"/>
                    <a:pt x="1152" y="2304"/>
                  </a:cubicBezTo>
                  <a:cubicBezTo>
                    <a:pt x="1440" y="1920"/>
                    <a:pt x="1536" y="960"/>
                    <a:pt x="1728" y="576"/>
                  </a:cubicBezTo>
                  <a:cubicBezTo>
                    <a:pt x="1920" y="192"/>
                    <a:pt x="2112" y="0"/>
                    <a:pt x="2304" y="0"/>
                  </a:cubicBezTo>
                  <a:cubicBezTo>
                    <a:pt x="2496" y="0"/>
                    <a:pt x="2688" y="192"/>
                    <a:pt x="2880" y="576"/>
                  </a:cubicBezTo>
                  <a:cubicBezTo>
                    <a:pt x="3072" y="960"/>
                    <a:pt x="3168" y="1920"/>
                    <a:pt x="3456" y="2304"/>
                  </a:cubicBezTo>
                  <a:cubicBezTo>
                    <a:pt x="3744" y="2688"/>
                    <a:pt x="4416" y="2784"/>
                    <a:pt x="4608" y="2880"/>
                  </a:cubicBezTo>
                </a:path>
              </a:pathLst>
            </a:custGeom>
            <a:solidFill>
              <a:schemeClr val="bg1"/>
            </a:solidFill>
            <a:ln w="25400">
              <a:solidFill>
                <a:schemeClr val="tx1"/>
              </a:solidFill>
              <a:round/>
              <a:headEnd/>
              <a:tailEnd/>
            </a:ln>
          </p:spPr>
          <p:txBody>
            <a:bodyPr/>
            <a:lstStyle/>
            <a:p>
              <a:endParaRPr lang="en-US" dirty="0"/>
            </a:p>
          </p:txBody>
        </p:sp>
        <p:sp>
          <p:nvSpPr>
            <p:cNvPr id="19" name="Freeform 11"/>
            <p:cNvSpPr>
              <a:spLocks/>
            </p:cNvSpPr>
            <p:nvPr/>
          </p:nvSpPr>
          <p:spPr bwMode="auto">
            <a:xfrm>
              <a:off x="1828800" y="4611688"/>
              <a:ext cx="6629400" cy="1484312"/>
            </a:xfrm>
            <a:custGeom>
              <a:avLst/>
              <a:gdLst>
                <a:gd name="T0" fmla="*/ 0 w 4608"/>
                <a:gd name="T1" fmla="*/ 2147483647 h 2880"/>
                <a:gd name="T2" fmla="*/ 2147483647 w 4608"/>
                <a:gd name="T3" fmla="*/ 2147483647 h 2880"/>
                <a:gd name="T4" fmla="*/ 2147483647 w 4608"/>
                <a:gd name="T5" fmla="*/ 2147483647 h 2880"/>
                <a:gd name="T6" fmla="*/ 2147483647 w 4608"/>
                <a:gd name="T7" fmla="*/ 0 h 2880"/>
                <a:gd name="T8" fmla="*/ 2147483647 w 4608"/>
                <a:gd name="T9" fmla="*/ 2147483647 h 2880"/>
                <a:gd name="T10" fmla="*/ 2147483647 w 4608"/>
                <a:gd name="T11" fmla="*/ 2147483647 h 2880"/>
                <a:gd name="T12" fmla="*/ 2147483647 w 4608"/>
                <a:gd name="T13" fmla="*/ 2147483647 h 2880"/>
                <a:gd name="T14" fmla="*/ 0 60000 65536"/>
                <a:gd name="T15" fmla="*/ 0 60000 65536"/>
                <a:gd name="T16" fmla="*/ 0 60000 65536"/>
                <a:gd name="T17" fmla="*/ 0 60000 65536"/>
                <a:gd name="T18" fmla="*/ 0 60000 65536"/>
                <a:gd name="T19" fmla="*/ 0 60000 65536"/>
                <a:gd name="T20" fmla="*/ 0 60000 65536"/>
                <a:gd name="T21" fmla="*/ 0 w 4608"/>
                <a:gd name="T22" fmla="*/ 0 h 2880"/>
                <a:gd name="T23" fmla="*/ 4608 w 4608"/>
                <a:gd name="T24" fmla="*/ 2880 h 28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08" h="2880">
                  <a:moveTo>
                    <a:pt x="0" y="2880"/>
                  </a:moveTo>
                  <a:cubicBezTo>
                    <a:pt x="432" y="2784"/>
                    <a:pt x="864" y="2688"/>
                    <a:pt x="1152" y="2304"/>
                  </a:cubicBezTo>
                  <a:cubicBezTo>
                    <a:pt x="1440" y="1920"/>
                    <a:pt x="1536" y="960"/>
                    <a:pt x="1728" y="576"/>
                  </a:cubicBezTo>
                  <a:cubicBezTo>
                    <a:pt x="1920" y="192"/>
                    <a:pt x="2112" y="0"/>
                    <a:pt x="2304" y="0"/>
                  </a:cubicBezTo>
                  <a:cubicBezTo>
                    <a:pt x="2496" y="0"/>
                    <a:pt x="2688" y="192"/>
                    <a:pt x="2880" y="576"/>
                  </a:cubicBezTo>
                  <a:cubicBezTo>
                    <a:pt x="3072" y="960"/>
                    <a:pt x="3168" y="1920"/>
                    <a:pt x="3456" y="2304"/>
                  </a:cubicBezTo>
                  <a:cubicBezTo>
                    <a:pt x="3744" y="2688"/>
                    <a:pt x="4416" y="2784"/>
                    <a:pt x="4608" y="2880"/>
                  </a:cubicBezTo>
                </a:path>
              </a:pathLst>
            </a:custGeom>
            <a:noFill/>
            <a:ln w="50800">
              <a:solidFill>
                <a:srgbClr val="00B0F0"/>
              </a:solidFill>
              <a:round/>
              <a:headEnd/>
              <a:tailEnd/>
            </a:ln>
          </p:spPr>
          <p:txBody>
            <a:bodyPr/>
            <a:lstStyle/>
            <a:p>
              <a:endParaRPr lang="en-US" dirty="0">
                <a:solidFill>
                  <a:srgbClr val="C00000"/>
                </a:solidFill>
              </a:endParaRPr>
            </a:p>
          </p:txBody>
        </p:sp>
        <p:cxnSp>
          <p:nvCxnSpPr>
            <p:cNvPr id="20" name="Straight Arrow Connector 19"/>
            <p:cNvCxnSpPr/>
            <p:nvPr/>
          </p:nvCxnSpPr>
          <p:spPr>
            <a:xfrm flipV="1">
              <a:off x="2868613" y="5829300"/>
              <a:ext cx="331787" cy="0"/>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200400" y="5570786"/>
              <a:ext cx="447675" cy="0"/>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621088" y="5195888"/>
              <a:ext cx="381000" cy="0"/>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002088" y="4813300"/>
              <a:ext cx="341312" cy="0"/>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307013" y="4800601"/>
              <a:ext cx="341312" cy="0"/>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800725" y="5157788"/>
              <a:ext cx="341313" cy="0"/>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415088" y="5773738"/>
              <a:ext cx="247650" cy="11112"/>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049963" y="5489575"/>
              <a:ext cx="341312" cy="14288"/>
            </a:xfrm>
            <a:prstGeom prst="straightConnector1">
              <a:avLst/>
            </a:prstGeom>
            <a:ln w="28575">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2388169" y="6143906"/>
            <a:ext cx="4499514" cy="549004"/>
          </a:xfrm>
          <a:prstGeom prst="rect">
            <a:avLst/>
          </a:prstGeom>
          <a:noFill/>
        </p:spPr>
        <p:txBody>
          <a:bodyPr wrap="none" lIns="86493" tIns="43247" rIns="86493" bIns="43247" rtlCol="0">
            <a:spAutoFit/>
          </a:bodyPr>
          <a:lstStyle/>
          <a:p>
            <a:r>
              <a:rPr lang="en-US" sz="3000" dirty="0">
                <a:solidFill>
                  <a:srgbClr val="003046"/>
                </a:solidFill>
              </a:rPr>
              <a:t>Performance and Resilience</a:t>
            </a:r>
          </a:p>
        </p:txBody>
      </p:sp>
      <p:sp>
        <p:nvSpPr>
          <p:cNvPr id="3" name="Rectangle 2">
            <a:extLst>
              <a:ext uri="{FF2B5EF4-FFF2-40B4-BE49-F238E27FC236}">
                <a16:creationId xmlns:a16="http://schemas.microsoft.com/office/drawing/2014/main" id="{33428212-9F10-B74D-962F-5C5B783C6C50}"/>
              </a:ext>
            </a:extLst>
          </p:cNvPr>
          <p:cNvSpPr/>
          <p:nvPr/>
        </p:nvSpPr>
        <p:spPr>
          <a:xfrm>
            <a:off x="457200" y="1042194"/>
            <a:ext cx="8229599" cy="1569660"/>
          </a:xfrm>
          <a:prstGeom prst="rect">
            <a:avLst/>
          </a:prstGeom>
        </p:spPr>
        <p:txBody>
          <a:bodyPr wrap="square">
            <a:spAutoFit/>
          </a:bodyPr>
          <a:lstStyle/>
          <a:p>
            <a:pPr marL="457200" indent="-457200">
              <a:buFont typeface="Arial" panose="020B0604020202020204" pitchFamily="34" charset="0"/>
              <a:buChar char="•"/>
            </a:pPr>
            <a:r>
              <a:rPr lang="en-US" sz="3200" dirty="0">
                <a:latin typeface="Garamond" panose="02020404030301010803" pitchFamily="18" charset="0"/>
              </a:rPr>
              <a:t>You can learn to be more resilient</a:t>
            </a:r>
          </a:p>
          <a:p>
            <a:pPr marL="457200" indent="-457200">
              <a:buFont typeface="Arial" panose="020B0604020202020204" pitchFamily="34" charset="0"/>
              <a:buChar char="•"/>
            </a:pPr>
            <a:r>
              <a:rPr lang="en-US" sz="3200" dirty="0">
                <a:latin typeface="Garamond" panose="02020404030301010803" pitchFamily="18" charset="0"/>
              </a:rPr>
              <a:t>No matter where you start, there is always room for growth</a:t>
            </a:r>
            <a:endParaRPr lang="en-US" sz="2800" dirty="0">
              <a:latin typeface="Garamond" panose="02020404030301010803" pitchFamily="18" charset="0"/>
            </a:endParaRPr>
          </a:p>
        </p:txBody>
      </p:sp>
    </p:spTree>
    <p:extLst>
      <p:ext uri="{BB962C8B-B14F-4D97-AF65-F5344CB8AC3E}">
        <p14:creationId xmlns:p14="http://schemas.microsoft.com/office/powerpoint/2010/main" val="2554941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39F41-40B9-DA4C-A418-DE1DCDC9402A}"/>
              </a:ext>
            </a:extLst>
          </p:cNvPr>
          <p:cNvSpPr>
            <a:spLocks noGrp="1"/>
          </p:cNvSpPr>
          <p:nvPr>
            <p:ph type="title"/>
          </p:nvPr>
        </p:nvSpPr>
        <p:spPr/>
        <p:txBody>
          <a:bodyPr/>
          <a:lstStyle/>
          <a:p>
            <a:r>
              <a:rPr lang="en-US" dirty="0"/>
              <a:t>Resilience Training Overview</a:t>
            </a:r>
          </a:p>
        </p:txBody>
      </p:sp>
      <p:sp>
        <p:nvSpPr>
          <p:cNvPr id="3" name="Content Placeholder 2">
            <a:extLst>
              <a:ext uri="{FF2B5EF4-FFF2-40B4-BE49-F238E27FC236}">
                <a16:creationId xmlns:a16="http://schemas.microsoft.com/office/drawing/2014/main" id="{E9EF2ABD-A849-6D4A-A102-92031EF920F0}"/>
              </a:ext>
            </a:extLst>
          </p:cNvPr>
          <p:cNvSpPr>
            <a:spLocks noGrp="1"/>
          </p:cNvSpPr>
          <p:nvPr>
            <p:ph idx="1"/>
          </p:nvPr>
        </p:nvSpPr>
        <p:spPr>
          <a:xfrm>
            <a:off x="457200" y="1302170"/>
            <a:ext cx="8229600" cy="5555830"/>
          </a:xfrm>
        </p:spPr>
        <p:txBody>
          <a:bodyPr>
            <a:normAutofit fontScale="85000" lnSpcReduction="20000"/>
          </a:bodyPr>
          <a:lstStyle/>
          <a:p>
            <a:r>
              <a:rPr lang="en-US" dirty="0"/>
              <a:t>Module 1: Values and Strengths</a:t>
            </a:r>
          </a:p>
          <a:p>
            <a:pPr lvl="1"/>
            <a:r>
              <a:rPr lang="en-US" dirty="0"/>
              <a:t>Gratitude: Look for the Good</a:t>
            </a:r>
          </a:p>
          <a:p>
            <a:pPr lvl="1"/>
            <a:r>
              <a:rPr lang="en-US" dirty="0"/>
              <a:t>Values-Based Goals: What do you stand for?</a:t>
            </a:r>
          </a:p>
          <a:p>
            <a:pPr lvl="1"/>
            <a:r>
              <a:rPr lang="en-US" dirty="0"/>
              <a:t>Bring Your Strengths</a:t>
            </a:r>
          </a:p>
          <a:p>
            <a:r>
              <a:rPr lang="en-US" dirty="0"/>
              <a:t>Module 2: Resilient Thinking</a:t>
            </a:r>
          </a:p>
          <a:p>
            <a:pPr lvl="1"/>
            <a:r>
              <a:rPr lang="en-US" dirty="0"/>
              <a:t>Reframe</a:t>
            </a:r>
          </a:p>
          <a:p>
            <a:pPr lvl="1"/>
            <a:r>
              <a:rPr lang="en-US" dirty="0"/>
              <a:t>Balance Your Thinking</a:t>
            </a:r>
          </a:p>
          <a:p>
            <a:pPr lvl="1"/>
            <a:r>
              <a:rPr lang="en-US" dirty="0"/>
              <a:t>Celebrate Good News</a:t>
            </a:r>
          </a:p>
          <a:p>
            <a:r>
              <a:rPr lang="en-US" dirty="0"/>
              <a:t>Module 3: Focus and Attention</a:t>
            </a:r>
          </a:p>
          <a:p>
            <a:pPr lvl="1"/>
            <a:r>
              <a:rPr lang="en-US" dirty="0"/>
              <a:t>Mindfulness: Be Present</a:t>
            </a:r>
          </a:p>
          <a:p>
            <a:pPr lvl="1"/>
            <a:r>
              <a:rPr lang="en-US" dirty="0"/>
              <a:t>Physical Resilience</a:t>
            </a:r>
          </a:p>
          <a:p>
            <a:pPr marL="456793" lvl="1" indent="0">
              <a:buNone/>
            </a:pPr>
            <a:endParaRPr lang="en-US" dirty="0"/>
          </a:p>
          <a:p>
            <a:pPr lvl="1"/>
            <a:endParaRPr lang="en-US" dirty="0"/>
          </a:p>
        </p:txBody>
      </p:sp>
    </p:spTree>
    <p:extLst>
      <p:ext uri="{BB962C8B-B14F-4D97-AF65-F5344CB8AC3E}">
        <p14:creationId xmlns:p14="http://schemas.microsoft.com/office/powerpoint/2010/main" val="495219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nbroken - Motivational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8600"/>
            <a:ext cx="9144000" cy="5772150"/>
          </a:xfrm>
          <a:prstGeom prst="rect">
            <a:avLst/>
          </a:prstGeom>
        </p:spPr>
      </p:pic>
    </p:spTree>
    <p:extLst>
      <p:ext uri="{BB962C8B-B14F-4D97-AF65-F5344CB8AC3E}">
        <p14:creationId xmlns:p14="http://schemas.microsoft.com/office/powerpoint/2010/main" val="31714764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11061</TotalTime>
  <Words>1010</Words>
  <Application>Microsoft Office PowerPoint</Application>
  <PresentationFormat>On-screen Show (4:3)</PresentationFormat>
  <Paragraphs>98</Paragraphs>
  <Slides>9</Slides>
  <Notes>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vt:i4>
      </vt:variant>
    </vt:vector>
  </HeadingPairs>
  <TitlesOfParts>
    <vt:vector size="22" baseType="lpstr">
      <vt:lpstr>Arial</vt:lpstr>
      <vt:lpstr>Avenir Black</vt:lpstr>
      <vt:lpstr>Avenir Medium</vt:lpstr>
      <vt:lpstr>Avenir Roman</vt:lpstr>
      <vt:lpstr>Calibri</vt:lpstr>
      <vt:lpstr>Cambria</vt:lpstr>
      <vt:lpstr>Cormorant Garamond</vt:lpstr>
      <vt:lpstr>Garamond</vt:lpstr>
      <vt:lpstr>Helvetica Neue Thin</vt:lpstr>
      <vt:lpstr>icomoonjill</vt:lpstr>
      <vt:lpstr>Quicksand</vt:lpstr>
      <vt:lpstr>Quicksand Regular</vt:lpstr>
      <vt:lpstr>Office Theme</vt:lpstr>
      <vt:lpstr>PowerPoint Presentation</vt:lpstr>
      <vt:lpstr>PowerPoint Presentation</vt:lpstr>
      <vt:lpstr>What is Resilience?</vt:lpstr>
      <vt:lpstr>Why Resilience Matters</vt:lpstr>
      <vt:lpstr>Why Resilience Matters</vt:lpstr>
      <vt:lpstr>Why Resilience Training?</vt:lpstr>
      <vt:lpstr>Good News</vt:lpstr>
      <vt:lpstr>Resilience Training Overview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Force Resilience Training  First Term Airmen Course Skills</dc:title>
  <dc:creator>Jill Antonishak</dc:creator>
  <cp:lastModifiedBy>JAMES, SUZANNE L GS-12 USAF PACAF 36 WG/CVB</cp:lastModifiedBy>
  <cp:revision>12</cp:revision>
  <dcterms:created xsi:type="dcterms:W3CDTF">2019-01-21T02:35:32Z</dcterms:created>
  <dcterms:modified xsi:type="dcterms:W3CDTF">2019-05-06T03:14:08Z</dcterms:modified>
</cp:coreProperties>
</file>